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12192000" cy="6858000"/>
  <p:notesSz cx="6858000" cy="12192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10"/>
  </p:normalViewPr>
  <p:slideViewPr>
    <p:cSldViewPr snapToGrid="0" snapToObjects="1">
      <p:cViewPr varScale="1">
        <p:scale>
          <a:sx n="111" d="100"/>
          <a:sy n="111" d="100"/>
        </p:scale>
        <p:origin x="55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9351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3.png"/><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image" Target="../media/image2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3.png"/><Relationship Id="rId4" Type="http://schemas.openxmlformats.org/officeDocument/2006/relationships/image" Target="../media/image11.png"/><Relationship Id="rId5" Type="http://schemas.openxmlformats.org/officeDocument/2006/relationships/image" Target="../media/image19.png"/><Relationship Id="rId6" Type="http://schemas.openxmlformats.org/officeDocument/2006/relationships/image" Target="../media/image8.png"/><Relationship Id="rId7" Type="http://schemas.openxmlformats.org/officeDocument/2006/relationships/image" Target="../media/image28.png"/><Relationship Id="rId8" Type="http://schemas.openxmlformats.org/officeDocument/2006/relationships/image" Target="../media/image23.png"/><Relationship Id="rId9" Type="http://schemas.openxmlformats.org/officeDocument/2006/relationships/image" Target="../media/image2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3.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3.png"/><Relationship Id="rId4" Type="http://schemas.openxmlformats.org/officeDocument/2006/relationships/image" Target="../media/image31.png"/><Relationship Id="rId5" Type="http://schemas.openxmlformats.org/officeDocument/2006/relationships/image" Target="../media/image12.png"/><Relationship Id="rId6" Type="http://schemas.openxmlformats.org/officeDocument/2006/relationships/image" Target="../media/image32.png"/><Relationship Id="rId7"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3.png"/><Relationship Id="rId4" Type="http://schemas.openxmlformats.org/officeDocument/2006/relationships/image" Target="../media/image33.png"/><Relationship Id="rId5" Type="http://schemas.openxmlformats.org/officeDocument/2006/relationships/image" Target="../media/image34.png"/><Relationship Id="rId6" Type="http://schemas.openxmlformats.org/officeDocument/2006/relationships/image" Target="../media/image3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3.png"/><Relationship Id="rId4" Type="http://schemas.openxmlformats.org/officeDocument/2006/relationships/image" Target="../media/image36.png"/><Relationship Id="rId5" Type="http://schemas.openxmlformats.org/officeDocument/2006/relationships/image" Target="../media/image37.png"/><Relationship Id="rId6" Type="http://schemas.openxmlformats.org/officeDocument/2006/relationships/image" Target="../media/image3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3.png"/><Relationship Id="rId4" Type="http://schemas.openxmlformats.org/officeDocument/2006/relationships/image" Target="../media/image3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3.png"/><Relationship Id="rId4" Type="http://schemas.openxmlformats.org/officeDocument/2006/relationships/image" Target="../media/image40.png"/><Relationship Id="rId5" Type="http://schemas.openxmlformats.org/officeDocument/2006/relationships/image" Target="../media/image7.png"/><Relationship Id="rId6" Type="http://schemas.openxmlformats.org/officeDocument/2006/relationships/image" Target="../media/image41.png"/><Relationship Id="rId7" Type="http://schemas.openxmlformats.org/officeDocument/2006/relationships/image" Target="../media/image4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43.png"/><Relationship Id="rId4" Type="http://schemas.openxmlformats.org/officeDocument/2006/relationships/image" Target="../media/image4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png"/><Relationship Id="rId4" Type="http://schemas.openxmlformats.org/officeDocument/2006/relationships/image" Target="../media/image4.png"/><Relationship Id="rId5" Type="http://schemas.openxmlformats.org/officeDocument/2006/relationships/image" Target="../media/image23.png"/><Relationship Id="rId6" Type="http://schemas.openxmlformats.org/officeDocument/2006/relationships/image" Target="../media/image19.png"/><Relationship Id="rId7"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8.png"/><Relationship Id="rId6" Type="http://schemas.openxmlformats.org/officeDocument/2006/relationships/image" Target="../media/image5.png"/><Relationship Id="rId7" Type="http://schemas.openxmlformats.org/officeDocument/2006/relationships/image" Target="../media/image9.png"/><Relationship Id="rId8" Type="http://schemas.openxmlformats.org/officeDocument/2006/relationships/image" Target="../media/image6.png"/><Relationship Id="rId9"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3.pn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3.png"/><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3.png"/><Relationship Id="rId4" Type="http://schemas.openxmlformats.org/officeDocument/2006/relationships/image" Target="../media/image17.png"/><Relationship Id="rId5" Type="http://schemas.openxmlformats.org/officeDocument/2006/relationships/image" Target="../media/image4.png"/><Relationship Id="rId6" Type="http://schemas.openxmlformats.org/officeDocument/2006/relationships/image" Target="../media/image1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3.png"/><Relationship Id="rId4" Type="http://schemas.openxmlformats.org/officeDocument/2006/relationships/image" Target="../media/image19.png"/><Relationship Id="rId5" Type="http://schemas.openxmlformats.org/officeDocument/2006/relationships/image" Target="../media/image20.png"/><Relationship Id="rId6" Type="http://schemas.openxmlformats.org/officeDocument/2006/relationships/image" Target="../media/image21.png"/><Relationship Id="rId7" Type="http://schemas.openxmlformats.org/officeDocument/2006/relationships/image" Target="../media/image2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3.png"/><Relationship Id="rId4" Type="http://schemas.openxmlformats.org/officeDocument/2006/relationships/image" Target="../media/image23.png"/><Relationship Id="rId5" Type="http://schemas.openxmlformats.org/officeDocument/2006/relationships/image" Target="../media/image24.png"/><Relationship Id="rId6" Type="http://schemas.openxmlformats.org/officeDocument/2006/relationships/image" Target="../media/image25.png"/><Relationship Id="rId7"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Shape 0"/>
          <p:cNvSpPr/>
          <p:nvPr/>
        </p:nvSpPr>
        <p:spPr>
          <a:xfrm>
            <a:off x="566928" y="1481328"/>
            <a:ext cx="256032" cy="82296"/>
          </a:xfrm>
          <a:prstGeom prst="rect">
            <a:avLst/>
          </a:prstGeom>
          <a:solidFill>
            <a:srgbClr val="2DD4BF"/>
          </a:solidFill>
          <a:ln/>
        </p:spPr>
        <p:txBody>
          <a:bodyPr/>
          <a:lstStyle/>
          <a:p>
            <a:endParaRPr lang="en-US"/>
          </a:p>
        </p:txBody>
      </p:sp>
      <p:sp>
        <p:nvSpPr>
          <p:cNvPr id="3" name="Text 1"/>
          <p:cNvSpPr/>
          <p:nvPr/>
        </p:nvSpPr>
        <p:spPr>
          <a:xfrm>
            <a:off x="950976" y="1371600"/>
            <a:ext cx="11057839" cy="310896"/>
          </a:xfrm>
          <a:prstGeom prst="rect">
            <a:avLst/>
          </a:prstGeom>
          <a:noFill/>
          <a:ln/>
        </p:spPr>
        <p:txBody>
          <a:bodyPr wrap="square" lIns="0" tIns="0" rIns="0" bIns="0" rtlCol="0" anchor="ctr"/>
          <a:lstStyle/>
          <a:p>
            <a:pPr marL="0" indent="0">
              <a:buNone/>
            </a:pPr>
            <a:r>
              <a:rPr lang="en-US" sz="1300" b="1" kern="0" spc="300" dirty="0">
                <a:solidFill>
                  <a:srgbClr val="2DD4BF"/>
                </a:solidFill>
                <a:latin typeface="Calibri" pitchFamily="34" charset="0"/>
                <a:ea typeface="Calibri" pitchFamily="34" charset="-122"/>
                <a:cs typeface="Calibri" pitchFamily="34" charset="-120"/>
              </a:rPr>
              <a:t>BÁO CÁO CHIẾN LƯỢC · HỘI ĐỒNG GAME OFF ICOM</a:t>
            </a:r>
            <a:endParaRPr lang="en-US" sz="1300" dirty="0"/>
          </a:p>
        </p:txBody>
      </p:sp>
      <p:sp>
        <p:nvSpPr>
          <p:cNvPr id="4" name="Text 2"/>
          <p:cNvSpPr/>
          <p:nvPr/>
        </p:nvSpPr>
        <p:spPr>
          <a:xfrm>
            <a:off x="566928" y="1828800"/>
            <a:ext cx="11057839" cy="731520"/>
          </a:xfrm>
          <a:prstGeom prst="rect">
            <a:avLst/>
          </a:prstGeom>
          <a:noFill/>
          <a:ln/>
        </p:spPr>
        <p:txBody>
          <a:bodyPr wrap="square" lIns="0" tIns="0" rIns="0" bIns="0" rtlCol="0" anchor="ctr"/>
          <a:lstStyle/>
          <a:p>
            <a:pPr marL="0" indent="0">
              <a:buNone/>
            </a:pPr>
            <a:r>
              <a:rPr lang="en-US" sz="3000" b="1" kern="0" spc="400" dirty="0">
                <a:solidFill>
                  <a:srgbClr val="93A2B8"/>
                </a:solidFill>
                <a:latin typeface="Calibri" pitchFamily="34" charset="0"/>
                <a:ea typeface="Calibri" pitchFamily="34" charset="-122"/>
                <a:cs typeface="Calibri" pitchFamily="34" charset="-120"/>
              </a:rPr>
              <a:t>CASE STUDY: I CAN READ</a:t>
            </a:r>
            <a:endParaRPr lang="en-US" sz="3000" dirty="0"/>
          </a:p>
        </p:txBody>
      </p:sp>
      <p:sp>
        <p:nvSpPr>
          <p:cNvPr id="5" name="Text 3"/>
          <p:cNvSpPr/>
          <p:nvPr/>
        </p:nvSpPr>
        <p:spPr>
          <a:xfrm>
            <a:off x="566928" y="2468880"/>
            <a:ext cx="11057839" cy="1554480"/>
          </a:xfrm>
          <a:prstGeom prst="rect">
            <a:avLst/>
          </a:prstGeom>
          <a:noFill/>
          <a:ln/>
        </p:spPr>
        <p:txBody>
          <a:bodyPr wrap="square" lIns="0" tIns="0" rIns="0" bIns="0" rtlCol="0" anchor="ctr"/>
          <a:lstStyle/>
          <a:p>
            <a:pPr marL="0" indent="0" algn="l">
              <a:lnSpc>
                <a:spcPct val="98000"/>
              </a:lnSpc>
              <a:buNone/>
            </a:pPr>
            <a:r>
              <a:rPr lang="en-US" sz="5000" b="1" dirty="0">
                <a:solidFill>
                  <a:srgbClr val="F2F6FC"/>
                </a:solidFill>
                <a:latin typeface="Calibri" pitchFamily="34" charset="0"/>
                <a:ea typeface="Calibri" pitchFamily="34" charset="-122"/>
                <a:cs typeface="Calibri" pitchFamily="34" charset="-120"/>
              </a:rPr>
              <a:t>Hành Trình Tự Động Hóa</a:t>
            </a:r>
            <a:endParaRPr lang="en-US" sz="5000" dirty="0"/>
          </a:p>
          <a:p>
            <a:pPr marL="0" indent="0" algn="l">
              <a:lnSpc>
                <a:spcPct val="98000"/>
              </a:lnSpc>
              <a:buNone/>
            </a:pPr>
            <a:r>
              <a:rPr lang="en-US" sz="5000" b="1" dirty="0">
                <a:solidFill>
                  <a:srgbClr val="F2F6FC"/>
                </a:solidFill>
                <a:latin typeface="Calibri" pitchFamily="34" charset="0"/>
                <a:ea typeface="Calibri" pitchFamily="34" charset="-122"/>
                <a:cs typeface="Calibri" pitchFamily="34" charset="-120"/>
              </a:rPr>
              <a:t>Sản Xuất Nội Dung Bằng AI</a:t>
            </a:r>
            <a:endParaRPr lang="en-US" sz="5000" dirty="0"/>
          </a:p>
        </p:txBody>
      </p:sp>
      <p:sp>
        <p:nvSpPr>
          <p:cNvPr id="6" name="Text 4"/>
          <p:cNvSpPr/>
          <p:nvPr/>
        </p:nvSpPr>
        <p:spPr>
          <a:xfrm>
            <a:off x="566928" y="4160520"/>
            <a:ext cx="8778240" cy="457200"/>
          </a:xfrm>
          <a:prstGeom prst="rect">
            <a:avLst/>
          </a:prstGeom>
          <a:noFill/>
          <a:ln/>
        </p:spPr>
        <p:txBody>
          <a:bodyPr wrap="square" lIns="0" tIns="0" rIns="0" bIns="0" rtlCol="0" anchor="ctr"/>
          <a:lstStyle/>
          <a:p>
            <a:pPr marL="0" indent="0">
              <a:buNone/>
            </a:pPr>
            <a:r>
              <a:rPr lang="en-US" sz="1500" dirty="0">
                <a:solidFill>
                  <a:srgbClr val="C6D2E2"/>
                </a:solidFill>
                <a:latin typeface="Calibri" pitchFamily="34" charset="0"/>
                <a:ea typeface="Calibri" pitchFamily="34" charset="-122"/>
                <a:cs typeface="Calibri" pitchFamily="34" charset="-120"/>
              </a:rPr>
              <a:t>Xây dựng hệ thống Marketing Online và chuyển đổi khách hàng từ con số 0 — chỉ trong 3 tháng.</a:t>
            </a:r>
            <a:endParaRPr lang="en-US" sz="1500" dirty="0"/>
          </a:p>
        </p:txBody>
      </p:sp>
      <p:sp>
        <p:nvSpPr>
          <p:cNvPr id="7" name="Shape 5"/>
          <p:cNvSpPr/>
          <p:nvPr/>
        </p:nvSpPr>
        <p:spPr>
          <a:xfrm>
            <a:off x="566928" y="4892040"/>
            <a:ext cx="2720340" cy="457200"/>
          </a:xfrm>
          <a:prstGeom prst="roundRect">
            <a:avLst>
              <a:gd name="adj" fmla="val 50000"/>
            </a:avLst>
          </a:prstGeom>
          <a:solidFill>
            <a:srgbClr val="172645"/>
          </a:solidFill>
          <a:ln w="12700">
            <a:solidFill>
              <a:srgbClr val="2C3E63"/>
            </a:solidFill>
            <a:prstDash val="solid"/>
          </a:ln>
        </p:spPr>
        <p:txBody>
          <a:bodyPr/>
          <a:lstStyle/>
          <a:p>
            <a:endParaRPr lang="en-US"/>
          </a:p>
        </p:txBody>
      </p:sp>
      <p:pic>
        <p:nvPicPr>
          <p:cNvPr id="8" name="Image 0" descr="/tmp/build/assets/icons/FaCheckCircle_teal.png"/>
          <p:cNvPicPr>
            <a:picLocks noChangeAspect="1"/>
          </p:cNvPicPr>
          <p:nvPr/>
        </p:nvPicPr>
        <p:blipFill>
          <a:blip r:embed="rId4"/>
          <a:stretch>
            <a:fillRect/>
          </a:stretch>
        </p:blipFill>
        <p:spPr>
          <a:xfrm>
            <a:off x="731520" y="5020056"/>
            <a:ext cx="201168" cy="201168"/>
          </a:xfrm>
          <a:prstGeom prst="rect">
            <a:avLst/>
          </a:prstGeom>
        </p:spPr>
      </p:pic>
      <p:sp>
        <p:nvSpPr>
          <p:cNvPr id="9" name="Text 6"/>
          <p:cNvSpPr/>
          <p:nvPr/>
        </p:nvSpPr>
        <p:spPr>
          <a:xfrm>
            <a:off x="987552" y="4892040"/>
            <a:ext cx="2263140" cy="457200"/>
          </a:xfrm>
          <a:prstGeom prst="rect">
            <a:avLst/>
          </a:prstGeom>
          <a:noFill/>
          <a:ln/>
        </p:spPr>
        <p:txBody>
          <a:bodyPr wrap="square" lIns="0" tIns="0" rIns="0" bIns="0" rtlCol="0" anchor="ctr"/>
          <a:lstStyle/>
          <a:p>
            <a:pPr marL="0" indent="0">
              <a:buNone/>
            </a:pPr>
            <a:r>
              <a:rPr lang="en-US" sz="1150" b="1" dirty="0">
                <a:solidFill>
                  <a:srgbClr val="C6D2E2"/>
                </a:solidFill>
                <a:latin typeface="Calibri" pitchFamily="34" charset="0"/>
                <a:ea typeface="Calibri" pitchFamily="34" charset="-122"/>
                <a:cs typeface="Calibri" pitchFamily="34" charset="-120"/>
              </a:rPr>
              <a:t>Chiến lược nội dung</a:t>
            </a:r>
            <a:endParaRPr lang="en-US" sz="1150" dirty="0"/>
          </a:p>
        </p:txBody>
      </p:sp>
      <p:sp>
        <p:nvSpPr>
          <p:cNvPr id="10" name="Shape 7"/>
          <p:cNvSpPr/>
          <p:nvPr/>
        </p:nvSpPr>
        <p:spPr>
          <a:xfrm>
            <a:off x="3488436" y="4892040"/>
            <a:ext cx="2514600" cy="457200"/>
          </a:xfrm>
          <a:prstGeom prst="roundRect">
            <a:avLst>
              <a:gd name="adj" fmla="val 50000"/>
            </a:avLst>
          </a:prstGeom>
          <a:solidFill>
            <a:srgbClr val="172645"/>
          </a:solidFill>
          <a:ln w="12700">
            <a:solidFill>
              <a:srgbClr val="2C3E63"/>
            </a:solidFill>
            <a:prstDash val="solid"/>
          </a:ln>
        </p:spPr>
        <p:txBody>
          <a:bodyPr/>
          <a:lstStyle/>
          <a:p>
            <a:endParaRPr lang="en-US"/>
          </a:p>
        </p:txBody>
      </p:sp>
      <p:pic>
        <p:nvPicPr>
          <p:cNvPr id="11" name="Image 1" descr="/tmp/build/assets/icons/FaCheckCircle_teal.png"/>
          <p:cNvPicPr>
            <a:picLocks noChangeAspect="1"/>
          </p:cNvPicPr>
          <p:nvPr/>
        </p:nvPicPr>
        <p:blipFill>
          <a:blip r:embed="rId4"/>
          <a:stretch>
            <a:fillRect/>
          </a:stretch>
        </p:blipFill>
        <p:spPr>
          <a:xfrm>
            <a:off x="3653028" y="5020056"/>
            <a:ext cx="201168" cy="201168"/>
          </a:xfrm>
          <a:prstGeom prst="rect">
            <a:avLst/>
          </a:prstGeom>
        </p:spPr>
      </p:pic>
      <p:sp>
        <p:nvSpPr>
          <p:cNvPr id="12" name="Text 8"/>
          <p:cNvSpPr/>
          <p:nvPr/>
        </p:nvSpPr>
        <p:spPr>
          <a:xfrm>
            <a:off x="3909060" y="4892040"/>
            <a:ext cx="2057400" cy="457200"/>
          </a:xfrm>
          <a:prstGeom prst="rect">
            <a:avLst/>
          </a:prstGeom>
          <a:noFill/>
          <a:ln/>
        </p:spPr>
        <p:txBody>
          <a:bodyPr wrap="square" lIns="0" tIns="0" rIns="0" bIns="0" rtlCol="0" anchor="ctr"/>
          <a:lstStyle/>
          <a:p>
            <a:pPr marL="0" indent="0">
              <a:buNone/>
            </a:pPr>
            <a:r>
              <a:rPr lang="en-US" sz="1150" b="1" dirty="0">
                <a:solidFill>
                  <a:srgbClr val="C6D2E2"/>
                </a:solidFill>
                <a:latin typeface="Calibri" pitchFamily="34" charset="0"/>
                <a:ea typeface="Calibri" pitchFamily="34" charset="-122"/>
                <a:cs typeface="Calibri" pitchFamily="34" charset="-120"/>
              </a:rPr>
              <a:t>Sản xuất bằng AI</a:t>
            </a:r>
            <a:endParaRPr lang="en-US" sz="1150" dirty="0"/>
          </a:p>
        </p:txBody>
      </p:sp>
      <p:sp>
        <p:nvSpPr>
          <p:cNvPr id="13" name="Shape 9"/>
          <p:cNvSpPr/>
          <p:nvPr/>
        </p:nvSpPr>
        <p:spPr>
          <a:xfrm>
            <a:off x="6204204" y="4892040"/>
            <a:ext cx="2651760" cy="457200"/>
          </a:xfrm>
          <a:prstGeom prst="roundRect">
            <a:avLst>
              <a:gd name="adj" fmla="val 50000"/>
            </a:avLst>
          </a:prstGeom>
          <a:solidFill>
            <a:srgbClr val="172645"/>
          </a:solidFill>
          <a:ln w="12700">
            <a:solidFill>
              <a:srgbClr val="2C3E63"/>
            </a:solidFill>
            <a:prstDash val="solid"/>
          </a:ln>
        </p:spPr>
        <p:txBody>
          <a:bodyPr/>
          <a:lstStyle/>
          <a:p>
            <a:endParaRPr lang="en-US"/>
          </a:p>
        </p:txBody>
      </p:sp>
      <p:pic>
        <p:nvPicPr>
          <p:cNvPr id="14" name="Image 2" descr="/tmp/build/assets/icons/FaCheckCircle_teal.png"/>
          <p:cNvPicPr>
            <a:picLocks noChangeAspect="1"/>
          </p:cNvPicPr>
          <p:nvPr/>
        </p:nvPicPr>
        <p:blipFill>
          <a:blip r:embed="rId4"/>
          <a:stretch>
            <a:fillRect/>
          </a:stretch>
        </p:blipFill>
        <p:spPr>
          <a:xfrm>
            <a:off x="6368796" y="5020056"/>
            <a:ext cx="201168" cy="201168"/>
          </a:xfrm>
          <a:prstGeom prst="rect">
            <a:avLst/>
          </a:prstGeom>
        </p:spPr>
      </p:pic>
      <p:sp>
        <p:nvSpPr>
          <p:cNvPr id="15" name="Text 10"/>
          <p:cNvSpPr/>
          <p:nvPr/>
        </p:nvSpPr>
        <p:spPr>
          <a:xfrm>
            <a:off x="6624828" y="4892040"/>
            <a:ext cx="2194560" cy="457200"/>
          </a:xfrm>
          <a:prstGeom prst="rect">
            <a:avLst/>
          </a:prstGeom>
          <a:noFill/>
          <a:ln/>
        </p:spPr>
        <p:txBody>
          <a:bodyPr wrap="square" lIns="0" tIns="0" rIns="0" bIns="0" rtlCol="0" anchor="ctr"/>
          <a:lstStyle/>
          <a:p>
            <a:pPr marL="0" indent="0">
              <a:buNone/>
            </a:pPr>
            <a:r>
              <a:rPr lang="en-US" sz="1150" b="1" dirty="0">
                <a:solidFill>
                  <a:srgbClr val="C6D2E2"/>
                </a:solidFill>
                <a:latin typeface="Calibri" pitchFamily="34" charset="0"/>
                <a:ea typeface="Calibri" pitchFamily="34" charset="-122"/>
                <a:cs typeface="Calibri" pitchFamily="34" charset="-120"/>
              </a:rPr>
              <a:t>Tự động hóa quy mô</a:t>
            </a:r>
            <a:endParaRPr lang="en-US" sz="1150" dirty="0"/>
          </a:p>
        </p:txBody>
      </p:sp>
      <p:sp>
        <p:nvSpPr>
          <p:cNvPr id="16" name="Shape 11"/>
          <p:cNvSpPr/>
          <p:nvPr/>
        </p:nvSpPr>
        <p:spPr>
          <a:xfrm>
            <a:off x="9601200" y="1847088"/>
            <a:ext cx="2029968" cy="1143000"/>
          </a:xfrm>
          <a:prstGeom prst="roundRect">
            <a:avLst>
              <a:gd name="adj" fmla="val 9600"/>
            </a:avLst>
          </a:prstGeom>
          <a:solidFill>
            <a:srgbClr val="172645"/>
          </a:solidFill>
          <a:ln w="12700">
            <a:solidFill>
              <a:srgbClr val="1F7A6E"/>
            </a:solidFill>
            <a:prstDash val="solid"/>
          </a:ln>
          <a:effectLst>
            <a:outerShdw blurRad="203200" dist="50800" dir="16200000" algn="bl" rotWithShape="0">
              <a:srgbClr val="2DD4BF">
                <a:alpha val="40000"/>
              </a:srgbClr>
            </a:outerShdw>
          </a:effectLst>
        </p:spPr>
        <p:txBody>
          <a:bodyPr/>
          <a:lstStyle/>
          <a:p>
            <a:endParaRPr lang="en-US"/>
          </a:p>
        </p:txBody>
      </p:sp>
      <p:sp>
        <p:nvSpPr>
          <p:cNvPr id="17" name="Text 12"/>
          <p:cNvSpPr/>
          <p:nvPr/>
        </p:nvSpPr>
        <p:spPr>
          <a:xfrm>
            <a:off x="9601200" y="1993392"/>
            <a:ext cx="2029968" cy="502920"/>
          </a:xfrm>
          <a:prstGeom prst="rect">
            <a:avLst/>
          </a:prstGeom>
          <a:noFill/>
          <a:ln/>
        </p:spPr>
        <p:txBody>
          <a:bodyPr wrap="square" lIns="0" tIns="0" rIns="0" bIns="0" rtlCol="0" anchor="ctr"/>
          <a:lstStyle/>
          <a:p>
            <a:pPr marL="0" indent="0" algn="ctr">
              <a:buNone/>
            </a:pPr>
            <a:r>
              <a:rPr lang="en-US" sz="2500" b="1" dirty="0">
                <a:solidFill>
                  <a:srgbClr val="2DD4BF"/>
                </a:solidFill>
                <a:latin typeface="Calibri" pitchFamily="34" charset="0"/>
                <a:ea typeface="Calibri" pitchFamily="34" charset="-122"/>
                <a:cs typeface="Calibri" pitchFamily="34" charset="-120"/>
              </a:rPr>
              <a:t>0 → 100</a:t>
            </a:r>
            <a:endParaRPr lang="en-US" sz="2500" dirty="0"/>
          </a:p>
        </p:txBody>
      </p:sp>
      <p:sp>
        <p:nvSpPr>
          <p:cNvPr id="18" name="Text 13"/>
          <p:cNvSpPr/>
          <p:nvPr/>
        </p:nvSpPr>
        <p:spPr>
          <a:xfrm>
            <a:off x="9601200" y="2505456"/>
            <a:ext cx="2029968" cy="365760"/>
          </a:xfrm>
          <a:prstGeom prst="rect">
            <a:avLst/>
          </a:prstGeom>
          <a:noFill/>
          <a:ln/>
        </p:spPr>
        <p:txBody>
          <a:bodyPr wrap="square" lIns="0" tIns="0" rIns="0" bIns="0" rtlCol="0" anchor="ctr"/>
          <a:lstStyle/>
          <a:p>
            <a:pPr marL="0" indent="0" algn="ctr">
              <a:buNone/>
            </a:pPr>
            <a:r>
              <a:rPr lang="en-US" sz="1050" dirty="0">
                <a:solidFill>
                  <a:srgbClr val="93A2B8"/>
                </a:solidFill>
                <a:latin typeface="Calibri" pitchFamily="34" charset="0"/>
                <a:ea typeface="Calibri" pitchFamily="34" charset="-122"/>
                <a:cs typeface="Calibri" pitchFamily="34" charset="-120"/>
              </a:rPr>
              <a:t>khách hàng · 3 tháng</a:t>
            </a:r>
            <a:endParaRPr lang="en-US" sz="1050" dirty="0"/>
          </a:p>
        </p:txBody>
      </p:sp>
      <p:sp>
        <p:nvSpPr>
          <p:cNvPr id="19" name="Text 14"/>
          <p:cNvSpPr/>
          <p:nvPr/>
        </p:nvSpPr>
        <p:spPr>
          <a:xfrm>
            <a:off x="566928" y="6473952"/>
            <a:ext cx="5486400" cy="274320"/>
          </a:xfrm>
          <a:prstGeom prst="rect">
            <a:avLst/>
          </a:prstGeom>
          <a:noFill/>
          <a:ln/>
        </p:spPr>
        <p:txBody>
          <a:bodyPr wrap="square" lIns="0" tIns="0" rIns="0" bIns="0" rtlCol="0" anchor="ctr"/>
          <a:lstStyle/>
          <a:p>
            <a:pPr marL="0" indent="0" algn="l">
              <a:buNone/>
            </a:pPr>
            <a:r>
              <a:rPr lang="en-US" sz="850" kern="0" spc="200" dirty="0">
                <a:solidFill>
                  <a:srgbClr val="6F7E96"/>
                </a:solidFill>
                <a:latin typeface="Calibri" pitchFamily="34" charset="0"/>
                <a:ea typeface="Calibri" pitchFamily="34" charset="-122"/>
                <a:cs typeface="Calibri" pitchFamily="34" charset="-120"/>
              </a:rPr>
              <a:t>CASE STUDY · I CAN READ</a:t>
            </a:r>
            <a:endParaRPr lang="en-US" sz="850" dirty="0"/>
          </a:p>
        </p:txBody>
      </p:sp>
      <p:sp>
        <p:nvSpPr>
          <p:cNvPr id="20" name="Text 15"/>
          <p:cNvSpPr/>
          <p:nvPr/>
        </p:nvSpPr>
        <p:spPr>
          <a:xfrm>
            <a:off x="9795967" y="6473952"/>
            <a:ext cx="1828800" cy="274320"/>
          </a:xfrm>
          <a:prstGeom prst="rect">
            <a:avLst/>
          </a:prstGeom>
          <a:noFill/>
          <a:ln/>
        </p:spPr>
        <p:txBody>
          <a:bodyPr wrap="square" lIns="0" tIns="0" rIns="0" bIns="0" rtlCol="0" anchor="ctr"/>
          <a:lstStyle/>
          <a:p>
            <a:pPr marL="0" indent="0" algn="r">
              <a:buNone/>
            </a:pPr>
            <a:r>
              <a:rPr lang="en-US" sz="850" dirty="0">
                <a:solidFill>
                  <a:srgbClr val="6F7E96"/>
                </a:solidFill>
                <a:latin typeface="Calibri" pitchFamily="34" charset="0"/>
                <a:ea typeface="Calibri" pitchFamily="34" charset="-122"/>
                <a:cs typeface="Calibri" pitchFamily="34" charset="-120"/>
              </a:rPr>
              <a:t>01 / 22</a:t>
            </a:r>
            <a:endParaRPr lang="en-US" sz="85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6583680" y="640080"/>
            <a:ext cx="5120640" cy="5486400"/>
          </a:xfrm>
          <a:prstGeom prst="rect">
            <a:avLst/>
          </a:prstGeom>
          <a:noFill/>
          <a:ln/>
        </p:spPr>
        <p:txBody>
          <a:bodyPr wrap="square" lIns="0" tIns="0" rIns="0" bIns="0" rtlCol="0" anchor="ctr"/>
          <a:lstStyle/>
          <a:p>
            <a:pPr marL="0" indent="0" algn="r">
              <a:buNone/>
            </a:pPr>
            <a:r>
              <a:rPr lang="en-US" sz="30000" b="1" dirty="0">
                <a:solidFill>
                  <a:srgbClr val="15233E"/>
                </a:solidFill>
                <a:latin typeface="Calibri" pitchFamily="34" charset="0"/>
                <a:ea typeface="Calibri" pitchFamily="34" charset="-122"/>
                <a:cs typeface="Calibri" pitchFamily="34" charset="-120"/>
              </a:rPr>
              <a:t>02</a:t>
            </a:r>
            <a:endParaRPr lang="en-US" sz="30000" dirty="0"/>
          </a:p>
        </p:txBody>
      </p:sp>
      <p:sp>
        <p:nvSpPr>
          <p:cNvPr id="3" name="Shape 1"/>
          <p:cNvSpPr/>
          <p:nvPr/>
        </p:nvSpPr>
        <p:spPr>
          <a:xfrm>
            <a:off x="566928" y="2670048"/>
            <a:ext cx="256032" cy="82296"/>
          </a:xfrm>
          <a:prstGeom prst="rect">
            <a:avLst/>
          </a:prstGeom>
          <a:solidFill>
            <a:srgbClr val="2DD4BF"/>
          </a:solidFill>
          <a:ln/>
        </p:spPr>
        <p:txBody>
          <a:bodyPr/>
          <a:lstStyle/>
          <a:p>
            <a:endParaRPr lang="en-US"/>
          </a:p>
        </p:txBody>
      </p:sp>
      <p:sp>
        <p:nvSpPr>
          <p:cNvPr id="4" name="Text 2"/>
          <p:cNvSpPr/>
          <p:nvPr/>
        </p:nvSpPr>
        <p:spPr>
          <a:xfrm>
            <a:off x="950976" y="2560320"/>
            <a:ext cx="7315200" cy="310896"/>
          </a:xfrm>
          <a:prstGeom prst="rect">
            <a:avLst/>
          </a:prstGeom>
          <a:noFill/>
          <a:ln/>
        </p:spPr>
        <p:txBody>
          <a:bodyPr wrap="square" lIns="0" tIns="0" rIns="0" bIns="0" rtlCol="0" anchor="ctr"/>
          <a:lstStyle/>
          <a:p>
            <a:pPr marL="0" indent="0">
              <a:buNone/>
            </a:pPr>
            <a:r>
              <a:rPr lang="en-US" sz="1400" b="1" kern="0" spc="400" dirty="0">
                <a:solidFill>
                  <a:srgbClr val="2DD4BF"/>
                </a:solidFill>
                <a:latin typeface="Calibri" pitchFamily="34" charset="0"/>
                <a:ea typeface="Calibri" pitchFamily="34" charset="-122"/>
                <a:cs typeface="Calibri" pitchFamily="34" charset="-120"/>
              </a:rPr>
              <a:t>CHƯƠNG II</a:t>
            </a:r>
            <a:endParaRPr lang="en-US" sz="1400" dirty="0"/>
          </a:p>
        </p:txBody>
      </p:sp>
      <p:sp>
        <p:nvSpPr>
          <p:cNvPr id="5" name="Text 3"/>
          <p:cNvSpPr/>
          <p:nvPr/>
        </p:nvSpPr>
        <p:spPr>
          <a:xfrm>
            <a:off x="566928" y="2971800"/>
            <a:ext cx="7498080" cy="1280160"/>
          </a:xfrm>
          <a:prstGeom prst="rect">
            <a:avLst/>
          </a:prstGeom>
          <a:noFill/>
          <a:ln/>
        </p:spPr>
        <p:txBody>
          <a:bodyPr wrap="square" lIns="0" tIns="0" rIns="0" bIns="0" rtlCol="0" anchor="ctr"/>
          <a:lstStyle/>
          <a:p>
            <a:pPr marL="0" indent="0">
              <a:lnSpc>
                <a:spcPct val="98000"/>
              </a:lnSpc>
              <a:buNone/>
            </a:pPr>
            <a:r>
              <a:rPr lang="en-US" sz="4400" b="1" dirty="0">
                <a:solidFill>
                  <a:srgbClr val="F2F6FC"/>
                </a:solidFill>
                <a:latin typeface="Calibri" pitchFamily="34" charset="0"/>
                <a:ea typeface="Calibri" pitchFamily="34" charset="-122"/>
                <a:cs typeface="Calibri" pitchFamily="34" charset="-120"/>
              </a:rPr>
              <a:t>Concept &amp;</a:t>
            </a:r>
            <a:endParaRPr lang="en-US" sz="4400" dirty="0"/>
          </a:p>
          <a:p>
            <a:pPr marL="0" indent="0">
              <a:lnSpc>
                <a:spcPct val="98000"/>
              </a:lnSpc>
              <a:buNone/>
            </a:pPr>
            <a:r>
              <a:rPr lang="en-US" sz="4400" b="1" dirty="0">
                <a:solidFill>
                  <a:srgbClr val="F2F6FC"/>
                </a:solidFill>
                <a:latin typeface="Calibri" pitchFamily="34" charset="0"/>
                <a:ea typeface="Calibri" pitchFamily="34" charset="-122"/>
                <a:cs typeface="Calibri" pitchFamily="34" charset="-120"/>
              </a:rPr>
              <a:t>Định Dạng Thể Hiện</a:t>
            </a:r>
            <a:endParaRPr lang="en-US" sz="4400" dirty="0"/>
          </a:p>
        </p:txBody>
      </p:sp>
      <p:sp>
        <p:nvSpPr>
          <p:cNvPr id="6" name="Text 4"/>
          <p:cNvSpPr/>
          <p:nvPr/>
        </p:nvSpPr>
        <p:spPr>
          <a:xfrm>
            <a:off x="566928" y="4434840"/>
            <a:ext cx="6949440" cy="914400"/>
          </a:xfrm>
          <a:prstGeom prst="rect">
            <a:avLst/>
          </a:prstGeom>
          <a:noFill/>
          <a:ln/>
        </p:spPr>
        <p:txBody>
          <a:bodyPr wrap="square" lIns="0" tIns="0" rIns="0" bIns="0" rtlCol="0" anchor="t"/>
          <a:lstStyle/>
          <a:p>
            <a:pPr marL="0" indent="0">
              <a:lnSpc>
                <a:spcPct val="112000"/>
              </a:lnSpc>
              <a:buNone/>
            </a:pPr>
            <a:r>
              <a:rPr lang="en-US" sz="1450" dirty="0">
                <a:solidFill>
                  <a:srgbClr val="C6D2E2"/>
                </a:solidFill>
                <a:latin typeface="Calibri" pitchFamily="34" charset="0"/>
                <a:ea typeface="Calibri" pitchFamily="34" charset="-122"/>
                <a:cs typeface="Calibri" pitchFamily="34" charset="-120"/>
              </a:rPr>
              <a:t>Thiết kế concept, định vị định dạng hình ảnh và ngôn ngữ truyền thông sáng tạo cho toàn bộ kênh.</a:t>
            </a:r>
            <a:endParaRPr lang="en-US" sz="1450" dirty="0"/>
          </a:p>
        </p:txBody>
      </p:sp>
      <p:sp>
        <p:nvSpPr>
          <p:cNvPr id="7" name="Text 5"/>
          <p:cNvSpPr/>
          <p:nvPr/>
        </p:nvSpPr>
        <p:spPr>
          <a:xfrm>
            <a:off x="566928" y="6473952"/>
            <a:ext cx="5486400" cy="274320"/>
          </a:xfrm>
          <a:prstGeom prst="rect">
            <a:avLst/>
          </a:prstGeom>
          <a:noFill/>
          <a:ln/>
        </p:spPr>
        <p:txBody>
          <a:bodyPr wrap="square" lIns="0" tIns="0" rIns="0" bIns="0" rtlCol="0" anchor="ctr"/>
          <a:lstStyle/>
          <a:p>
            <a:pPr marL="0" indent="0" algn="l">
              <a:buNone/>
            </a:pPr>
            <a:r>
              <a:rPr lang="en-US" sz="850" kern="0" spc="200" dirty="0">
                <a:solidFill>
                  <a:srgbClr val="6F7E96"/>
                </a:solidFill>
                <a:latin typeface="Calibri" pitchFamily="34" charset="0"/>
                <a:ea typeface="Calibri" pitchFamily="34" charset="-122"/>
                <a:cs typeface="Calibri" pitchFamily="34" charset="-120"/>
              </a:rPr>
              <a:t>CASE STUDY · I CAN READ</a:t>
            </a:r>
            <a:endParaRPr lang="en-US" sz="850" dirty="0"/>
          </a:p>
        </p:txBody>
      </p:sp>
      <p:sp>
        <p:nvSpPr>
          <p:cNvPr id="8" name="Text 6"/>
          <p:cNvSpPr/>
          <p:nvPr/>
        </p:nvSpPr>
        <p:spPr>
          <a:xfrm>
            <a:off x="9795967" y="6473952"/>
            <a:ext cx="1828800" cy="274320"/>
          </a:xfrm>
          <a:prstGeom prst="rect">
            <a:avLst/>
          </a:prstGeom>
          <a:noFill/>
          <a:ln/>
        </p:spPr>
        <p:txBody>
          <a:bodyPr wrap="square" lIns="0" tIns="0" rIns="0" bIns="0" rtlCol="0" anchor="ctr"/>
          <a:lstStyle/>
          <a:p>
            <a:pPr marL="0" indent="0" algn="r">
              <a:buNone/>
            </a:pPr>
            <a:r>
              <a:rPr lang="en-US" sz="850" dirty="0">
                <a:solidFill>
                  <a:srgbClr val="6F7E96"/>
                </a:solidFill>
                <a:latin typeface="Calibri" pitchFamily="34" charset="0"/>
                <a:ea typeface="Calibri" pitchFamily="34" charset="-122"/>
                <a:cs typeface="Calibri" pitchFamily="34" charset="-120"/>
              </a:rPr>
              <a:t>10 / 22</a:t>
            </a:r>
            <a:endParaRPr lang="en-US" sz="85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Shape 0"/>
          <p:cNvSpPr/>
          <p:nvPr/>
        </p:nvSpPr>
        <p:spPr>
          <a:xfrm>
            <a:off x="566928" y="521208"/>
            <a:ext cx="201168" cy="68580"/>
          </a:xfrm>
          <a:prstGeom prst="rect">
            <a:avLst/>
          </a:prstGeom>
          <a:solidFill>
            <a:srgbClr val="2DD4BF"/>
          </a:solidFill>
          <a:ln/>
        </p:spPr>
        <p:txBody>
          <a:bodyPr/>
          <a:lstStyle/>
          <a:p>
            <a:endParaRPr lang="en-US"/>
          </a:p>
        </p:txBody>
      </p:sp>
      <p:sp>
        <p:nvSpPr>
          <p:cNvPr id="3" name="Text 1"/>
          <p:cNvSpPr/>
          <p:nvPr/>
        </p:nvSpPr>
        <p:spPr>
          <a:xfrm>
            <a:off x="868680" y="475488"/>
            <a:ext cx="10692079" cy="274320"/>
          </a:xfrm>
          <a:prstGeom prst="rect">
            <a:avLst/>
          </a:prstGeom>
          <a:noFill/>
          <a:ln/>
        </p:spPr>
        <p:txBody>
          <a:bodyPr wrap="square" lIns="0" tIns="0" rIns="0" bIns="0" rtlCol="0" anchor="ctr"/>
          <a:lstStyle/>
          <a:p>
            <a:pPr marL="0" indent="0" algn="l">
              <a:buNone/>
            </a:pPr>
            <a:r>
              <a:rPr lang="en-US" sz="1150" b="1" kern="0" spc="250" dirty="0">
                <a:solidFill>
                  <a:srgbClr val="2DD4BF"/>
                </a:solidFill>
                <a:latin typeface="Calibri" pitchFamily="34" charset="0"/>
                <a:ea typeface="Calibri" pitchFamily="34" charset="-122"/>
                <a:cs typeface="Calibri" pitchFamily="34" charset="-120"/>
              </a:rPr>
              <a:t>ĐỊNH DẠNG THỂ HIỆN</a:t>
            </a:r>
            <a:endParaRPr lang="en-US" sz="1150" dirty="0"/>
          </a:p>
        </p:txBody>
      </p:sp>
      <p:sp>
        <p:nvSpPr>
          <p:cNvPr id="4" name="Text 2"/>
          <p:cNvSpPr/>
          <p:nvPr/>
        </p:nvSpPr>
        <p:spPr>
          <a:xfrm>
            <a:off x="566928" y="768096"/>
            <a:ext cx="11057839" cy="658368"/>
          </a:xfrm>
          <a:prstGeom prst="rect">
            <a:avLst/>
          </a:prstGeom>
          <a:noFill/>
          <a:ln/>
        </p:spPr>
        <p:txBody>
          <a:bodyPr wrap="square" lIns="0" tIns="0" rIns="0" bIns="0" rtlCol="0" anchor="ctr"/>
          <a:lstStyle/>
          <a:p>
            <a:pPr marL="0" indent="0" algn="l">
              <a:buNone/>
            </a:pPr>
            <a:r>
              <a:rPr lang="en-US" sz="2900" b="1" dirty="0">
                <a:solidFill>
                  <a:srgbClr val="F2F6FC"/>
                </a:solidFill>
                <a:latin typeface="Calibri" pitchFamily="34" charset="0"/>
                <a:ea typeface="Calibri" pitchFamily="34" charset="-122"/>
                <a:cs typeface="Calibri" pitchFamily="34" charset="-120"/>
              </a:rPr>
              <a:t>Tư Duy Lựa Chọn Concept</a:t>
            </a:r>
            <a:endParaRPr lang="en-US" sz="2900" dirty="0"/>
          </a:p>
        </p:txBody>
      </p:sp>
      <p:sp>
        <p:nvSpPr>
          <p:cNvPr id="5" name="Shape 3"/>
          <p:cNvSpPr/>
          <p:nvPr/>
        </p:nvSpPr>
        <p:spPr>
          <a:xfrm>
            <a:off x="566928" y="1691640"/>
            <a:ext cx="5349240" cy="2697480"/>
          </a:xfrm>
          <a:prstGeom prst="roundRect">
            <a:avLst>
              <a:gd name="adj" fmla="val 3051"/>
            </a:avLst>
          </a:prstGeom>
          <a:solidFill>
            <a:srgbClr val="2A171A"/>
          </a:solidFill>
          <a:ln w="12700">
            <a:solidFill>
              <a:srgbClr val="5A2A30"/>
            </a:solidFill>
            <a:prstDash val="solid"/>
          </a:ln>
          <a:effectLst>
            <a:outerShdw blurRad="114300" dist="50800" dir="5400000" algn="bl" rotWithShape="0">
              <a:srgbClr val="000000">
                <a:alpha val="30000"/>
              </a:srgbClr>
            </a:outerShdw>
          </a:effectLst>
        </p:spPr>
        <p:txBody>
          <a:bodyPr/>
          <a:lstStyle/>
          <a:p>
            <a:endParaRPr lang="en-US"/>
          </a:p>
        </p:txBody>
      </p:sp>
      <p:pic>
        <p:nvPicPr>
          <p:cNvPr id="6" name="Image 0" descr="/tmp/build/assets/icons/FaTimesCircle_red.png"/>
          <p:cNvPicPr>
            <a:picLocks noChangeAspect="1"/>
          </p:cNvPicPr>
          <p:nvPr/>
        </p:nvPicPr>
        <p:blipFill>
          <a:blip r:embed="rId4"/>
          <a:stretch>
            <a:fillRect/>
          </a:stretch>
        </p:blipFill>
        <p:spPr>
          <a:xfrm>
            <a:off x="822960" y="1965960"/>
            <a:ext cx="502920" cy="502920"/>
          </a:xfrm>
          <a:prstGeom prst="rect">
            <a:avLst/>
          </a:prstGeom>
        </p:spPr>
      </p:pic>
      <p:sp>
        <p:nvSpPr>
          <p:cNvPr id="7" name="Text 4"/>
          <p:cNvSpPr/>
          <p:nvPr/>
        </p:nvSpPr>
        <p:spPr>
          <a:xfrm>
            <a:off x="1435608" y="1984248"/>
            <a:ext cx="2743200" cy="457200"/>
          </a:xfrm>
          <a:prstGeom prst="rect">
            <a:avLst/>
          </a:prstGeom>
          <a:noFill/>
          <a:ln/>
        </p:spPr>
        <p:txBody>
          <a:bodyPr wrap="square" lIns="0" tIns="0" rIns="0" bIns="0" rtlCol="0" anchor="ctr"/>
          <a:lstStyle/>
          <a:p>
            <a:pPr marL="0" indent="0">
              <a:buNone/>
            </a:pPr>
            <a:r>
              <a:rPr lang="en-US" sz="1100" b="1" kern="0" spc="200" dirty="0">
                <a:solidFill>
                  <a:srgbClr val="F2767C"/>
                </a:solidFill>
                <a:latin typeface="Calibri" pitchFamily="34" charset="0"/>
                <a:ea typeface="Calibri" pitchFamily="34" charset="-122"/>
                <a:cs typeface="Calibri" pitchFamily="34" charset="-120"/>
              </a:rPr>
              <a:t>LOẠI BỎ</a:t>
            </a:r>
            <a:endParaRPr lang="en-US" sz="1100" dirty="0"/>
          </a:p>
        </p:txBody>
      </p:sp>
      <p:sp>
        <p:nvSpPr>
          <p:cNvPr id="8" name="Text 5"/>
          <p:cNvSpPr/>
          <p:nvPr/>
        </p:nvSpPr>
        <p:spPr>
          <a:xfrm>
            <a:off x="822960" y="2606040"/>
            <a:ext cx="4837176" cy="411480"/>
          </a:xfrm>
          <a:prstGeom prst="rect">
            <a:avLst/>
          </a:prstGeom>
          <a:noFill/>
          <a:ln/>
        </p:spPr>
        <p:txBody>
          <a:bodyPr wrap="square" lIns="0" tIns="0" rIns="0" bIns="0" rtlCol="0" anchor="ctr"/>
          <a:lstStyle/>
          <a:p>
            <a:pPr marL="0" indent="0">
              <a:buNone/>
            </a:pPr>
            <a:r>
              <a:rPr lang="en-US" sz="1700" b="1" dirty="0">
                <a:solidFill>
                  <a:srgbClr val="F2F6FC"/>
                </a:solidFill>
                <a:latin typeface="Calibri" pitchFamily="34" charset="0"/>
                <a:ea typeface="Calibri" pitchFamily="34" charset="-122"/>
                <a:cs typeface="Calibri" pitchFamily="34" charset="-120"/>
              </a:rPr>
              <a:t>“Người thật AI”</a:t>
            </a:r>
            <a:endParaRPr lang="en-US" sz="1700" dirty="0"/>
          </a:p>
        </p:txBody>
      </p:sp>
      <p:sp>
        <p:nvSpPr>
          <p:cNvPr id="9" name="Text 6"/>
          <p:cNvSpPr/>
          <p:nvPr/>
        </p:nvSpPr>
        <p:spPr>
          <a:xfrm>
            <a:off x="822960" y="3063240"/>
            <a:ext cx="4837176" cy="1188720"/>
          </a:xfrm>
          <a:prstGeom prst="rect">
            <a:avLst/>
          </a:prstGeom>
          <a:noFill/>
          <a:ln/>
        </p:spPr>
        <p:txBody>
          <a:bodyPr wrap="square" lIns="0" tIns="0" rIns="0" bIns="0" rtlCol="0" anchor="t"/>
          <a:lstStyle/>
          <a:p>
            <a:pPr marL="0" indent="0">
              <a:lnSpc>
                <a:spcPct val="106000"/>
              </a:lnSpc>
              <a:buNone/>
            </a:pPr>
            <a:r>
              <a:rPr lang="en-US" sz="1220" dirty="0">
                <a:solidFill>
                  <a:srgbClr val="C6D2E2"/>
                </a:solidFill>
                <a:latin typeface="Calibri" pitchFamily="34" charset="0"/>
                <a:ea typeface="Calibri" pitchFamily="34" charset="-122"/>
                <a:cs typeface="Calibri" pitchFamily="34" charset="-120"/>
              </a:rPr>
              <a:t>Render mặt người thật bằng AI rất dễ rơi vào bẫy “giả trân” (Uncanny Valley). Với chiến dịch đánh sâu vào cảm xúc, sự thiếu chân thực tạo cảm giác bị lừa dối — phản tác dụng.</a:t>
            </a:r>
            <a:endParaRPr lang="en-US" sz="1220" dirty="0"/>
          </a:p>
        </p:txBody>
      </p:sp>
      <p:sp>
        <p:nvSpPr>
          <p:cNvPr id="10" name="Shape 7"/>
          <p:cNvSpPr/>
          <p:nvPr/>
        </p:nvSpPr>
        <p:spPr>
          <a:xfrm>
            <a:off x="6281928" y="1691640"/>
            <a:ext cx="5349240" cy="2697480"/>
          </a:xfrm>
          <a:prstGeom prst="roundRect">
            <a:avLst>
              <a:gd name="adj" fmla="val 3051"/>
            </a:avLst>
          </a:prstGeom>
          <a:solidFill>
            <a:srgbClr val="103029"/>
          </a:solidFill>
          <a:ln w="12700">
            <a:solidFill>
              <a:srgbClr val="1F7A5E"/>
            </a:solidFill>
            <a:prstDash val="solid"/>
          </a:ln>
          <a:effectLst>
            <a:outerShdw blurRad="114300" dist="50800" dir="5400000" algn="bl" rotWithShape="0">
              <a:srgbClr val="000000">
                <a:alpha val="30000"/>
              </a:srgbClr>
            </a:outerShdw>
          </a:effectLst>
        </p:spPr>
        <p:txBody>
          <a:bodyPr/>
          <a:lstStyle/>
          <a:p>
            <a:endParaRPr lang="en-US"/>
          </a:p>
        </p:txBody>
      </p:sp>
      <p:pic>
        <p:nvPicPr>
          <p:cNvPr id="11" name="Image 1" descr="/tmp/build/assets/icons/FaCheckCircle_green.png"/>
          <p:cNvPicPr>
            <a:picLocks noChangeAspect="1"/>
          </p:cNvPicPr>
          <p:nvPr/>
        </p:nvPicPr>
        <p:blipFill>
          <a:blip r:embed="rId5"/>
          <a:stretch>
            <a:fillRect/>
          </a:stretch>
        </p:blipFill>
        <p:spPr>
          <a:xfrm>
            <a:off x="6537960" y="1965960"/>
            <a:ext cx="502920" cy="502920"/>
          </a:xfrm>
          <a:prstGeom prst="rect">
            <a:avLst/>
          </a:prstGeom>
        </p:spPr>
      </p:pic>
      <p:sp>
        <p:nvSpPr>
          <p:cNvPr id="12" name="Text 8"/>
          <p:cNvSpPr/>
          <p:nvPr/>
        </p:nvSpPr>
        <p:spPr>
          <a:xfrm>
            <a:off x="7150608" y="1984248"/>
            <a:ext cx="2743200" cy="457200"/>
          </a:xfrm>
          <a:prstGeom prst="rect">
            <a:avLst/>
          </a:prstGeom>
          <a:noFill/>
          <a:ln/>
        </p:spPr>
        <p:txBody>
          <a:bodyPr wrap="square" lIns="0" tIns="0" rIns="0" bIns="0" rtlCol="0" anchor="ctr"/>
          <a:lstStyle/>
          <a:p>
            <a:pPr marL="0" indent="0">
              <a:buNone/>
            </a:pPr>
            <a:r>
              <a:rPr lang="en-US" sz="1100" b="1" kern="0" spc="200" dirty="0">
                <a:solidFill>
                  <a:srgbClr val="34D399"/>
                </a:solidFill>
                <a:latin typeface="Calibri" pitchFamily="34" charset="0"/>
                <a:ea typeface="Calibri" pitchFamily="34" charset="-122"/>
                <a:cs typeface="Calibri" pitchFamily="34" charset="-120"/>
              </a:rPr>
              <a:t>LỰA CHỌN</a:t>
            </a:r>
            <a:endParaRPr lang="en-US" sz="1100" dirty="0"/>
          </a:p>
        </p:txBody>
      </p:sp>
      <p:sp>
        <p:nvSpPr>
          <p:cNvPr id="13" name="Text 9"/>
          <p:cNvSpPr/>
          <p:nvPr/>
        </p:nvSpPr>
        <p:spPr>
          <a:xfrm>
            <a:off x="6537960" y="2606040"/>
            <a:ext cx="4837176" cy="411480"/>
          </a:xfrm>
          <a:prstGeom prst="rect">
            <a:avLst/>
          </a:prstGeom>
          <a:noFill/>
          <a:ln/>
        </p:spPr>
        <p:txBody>
          <a:bodyPr wrap="square" lIns="0" tIns="0" rIns="0" bIns="0" rtlCol="0" anchor="ctr"/>
          <a:lstStyle/>
          <a:p>
            <a:pPr marL="0" indent="0">
              <a:buNone/>
            </a:pPr>
            <a:r>
              <a:rPr lang="en-US" sz="1700" b="1" dirty="0">
                <a:solidFill>
                  <a:srgbClr val="F2F6FC"/>
                </a:solidFill>
                <a:latin typeface="Calibri" pitchFamily="34" charset="0"/>
                <a:ea typeface="Calibri" pitchFamily="34" charset="-122"/>
                <a:cs typeface="Calibri" pitchFamily="34" charset="-120"/>
              </a:rPr>
              <a:t>“Concept Hoạt Hình”</a:t>
            </a:r>
            <a:endParaRPr lang="en-US" sz="1700" dirty="0"/>
          </a:p>
        </p:txBody>
      </p:sp>
      <p:sp>
        <p:nvSpPr>
          <p:cNvPr id="14" name="Text 10"/>
          <p:cNvSpPr/>
          <p:nvPr/>
        </p:nvSpPr>
        <p:spPr>
          <a:xfrm>
            <a:off x="6537960" y="3063240"/>
            <a:ext cx="4837176" cy="1188720"/>
          </a:xfrm>
          <a:prstGeom prst="rect">
            <a:avLst/>
          </a:prstGeom>
          <a:noFill/>
          <a:ln/>
        </p:spPr>
        <p:txBody>
          <a:bodyPr wrap="square" lIns="0" tIns="0" rIns="0" bIns="0" rtlCol="0" anchor="t"/>
          <a:lstStyle/>
          <a:p>
            <a:pPr marL="0" indent="0">
              <a:lnSpc>
                <a:spcPct val="106000"/>
              </a:lnSpc>
              <a:buNone/>
            </a:pPr>
            <a:r>
              <a:rPr lang="en-US" sz="1220" dirty="0">
                <a:solidFill>
                  <a:srgbClr val="C6D2E2"/>
                </a:solidFill>
                <a:latin typeface="Calibri" pitchFamily="34" charset="0"/>
                <a:ea typeface="Calibri" pitchFamily="34" charset="-122"/>
                <a:cs typeface="Calibri" pitchFamily="34" charset="-120"/>
              </a:rPr>
              <a:t>Hoạt hình đem lại sự dễ chịu, an toàn và dễ đồng cảm hơn với phụ huynh &amp; học sinh. Giúp team sáng tạo không giới hạn bằng AI mà không bị vướng rào cản kỹ thuật gương mặt.</a:t>
            </a:r>
            <a:endParaRPr lang="en-US" sz="1220" dirty="0"/>
          </a:p>
        </p:txBody>
      </p:sp>
      <p:sp>
        <p:nvSpPr>
          <p:cNvPr id="15" name="Shape 11"/>
          <p:cNvSpPr/>
          <p:nvPr/>
        </p:nvSpPr>
        <p:spPr>
          <a:xfrm>
            <a:off x="566928" y="4617720"/>
            <a:ext cx="11057839" cy="868680"/>
          </a:xfrm>
          <a:prstGeom prst="roundRect">
            <a:avLst>
              <a:gd name="adj" fmla="val 10526"/>
            </a:avLst>
          </a:prstGeom>
          <a:solidFill>
            <a:srgbClr val="0E2A3A"/>
          </a:solidFill>
          <a:ln w="12700">
            <a:solidFill>
              <a:srgbClr val="15506B"/>
            </a:solidFill>
            <a:prstDash val="solid"/>
          </a:ln>
        </p:spPr>
        <p:txBody>
          <a:bodyPr/>
          <a:lstStyle/>
          <a:p>
            <a:endParaRPr lang="en-US" dirty="0"/>
          </a:p>
        </p:txBody>
      </p:sp>
      <p:pic>
        <p:nvPicPr>
          <p:cNvPr id="16" name="Image 2" descr="/tmp/build/assets/icons/FaEye_teal.png"/>
          <p:cNvPicPr>
            <a:picLocks noChangeAspect="1"/>
          </p:cNvPicPr>
          <p:nvPr/>
        </p:nvPicPr>
        <p:blipFill>
          <a:blip r:embed="rId6"/>
          <a:stretch>
            <a:fillRect/>
          </a:stretch>
        </p:blipFill>
        <p:spPr>
          <a:xfrm>
            <a:off x="822960" y="4864608"/>
            <a:ext cx="384048" cy="384048"/>
          </a:xfrm>
          <a:prstGeom prst="rect">
            <a:avLst/>
          </a:prstGeom>
        </p:spPr>
      </p:pic>
      <p:sp>
        <p:nvSpPr>
          <p:cNvPr id="17" name="Text 12"/>
          <p:cNvSpPr/>
          <p:nvPr/>
        </p:nvSpPr>
        <p:spPr>
          <a:xfrm>
            <a:off x="1371600" y="4617720"/>
            <a:ext cx="10006279" cy="868680"/>
          </a:xfrm>
          <a:prstGeom prst="rect">
            <a:avLst/>
          </a:prstGeom>
          <a:noFill/>
          <a:ln/>
        </p:spPr>
        <p:txBody>
          <a:bodyPr wrap="square" lIns="0" tIns="0" rIns="0" bIns="0" rtlCol="0" anchor="ctr"/>
          <a:lstStyle/>
          <a:p>
            <a:pPr marL="0" indent="0">
              <a:buNone/>
            </a:pPr>
            <a:r>
              <a:rPr lang="en-US" sz="1350" b="1" dirty="0">
                <a:solidFill>
                  <a:srgbClr val="2DD4BF"/>
                </a:solidFill>
                <a:latin typeface="Calibri" pitchFamily="34" charset="0"/>
                <a:ea typeface="Calibri" pitchFamily="34" charset="-122"/>
                <a:cs typeface="Calibri" pitchFamily="34" charset="-120"/>
              </a:rPr>
              <a:t>Yếu tố con người:  </a:t>
            </a:r>
            <a:r>
              <a:rPr lang="en-US" sz="1350" dirty="0">
                <a:solidFill>
                  <a:srgbClr val="F2F6FC"/>
                </a:solidFill>
                <a:latin typeface="Calibri" pitchFamily="34" charset="0"/>
                <a:ea typeface="Calibri" pitchFamily="34" charset="-122"/>
                <a:cs typeface="Calibri" pitchFamily="34" charset="-120"/>
              </a:rPr>
              <a:t>đây là bước cần con người cảm nhận để </a:t>
            </a:r>
            <a:r>
              <a:rPr lang="en-US" sz="1350" dirty="0" err="1">
                <a:solidFill>
                  <a:srgbClr val="F2F6FC"/>
                </a:solidFill>
                <a:latin typeface="Calibri" pitchFamily="34" charset="0"/>
                <a:ea typeface="Calibri" pitchFamily="34" charset="-122"/>
                <a:cs typeface="Calibri" pitchFamily="34" charset="-120"/>
              </a:rPr>
              <a:t>quyết</a:t>
            </a:r>
            <a:r>
              <a:rPr lang="en-US" sz="1350" dirty="0">
                <a:solidFill>
                  <a:srgbClr val="F2F6FC"/>
                </a:solidFill>
                <a:latin typeface="Calibri" pitchFamily="34" charset="0"/>
                <a:ea typeface="Calibri" pitchFamily="34" charset="-122"/>
                <a:cs typeface="Calibri" pitchFamily="34" charset="-120"/>
              </a:rPr>
              <a:t> </a:t>
            </a:r>
            <a:r>
              <a:rPr lang="en-US" sz="1350" dirty="0" err="1">
                <a:solidFill>
                  <a:srgbClr val="F2F6FC"/>
                </a:solidFill>
                <a:latin typeface="Calibri" pitchFamily="34" charset="0"/>
                <a:ea typeface="Calibri" pitchFamily="34" charset="-122"/>
                <a:cs typeface="Calibri" pitchFamily="34" charset="-120"/>
              </a:rPr>
              <a:t>định</a:t>
            </a:r>
            <a:r>
              <a:rPr lang="en-US" sz="1350" dirty="0">
                <a:solidFill>
                  <a:srgbClr val="F2F6FC"/>
                </a:solidFill>
                <a:latin typeface="Calibri" pitchFamily="34" charset="0"/>
                <a:ea typeface="Calibri" pitchFamily="34" charset="-122"/>
                <a:cs typeface="Calibri" pitchFamily="34" charset="-120"/>
              </a:rPr>
              <a:t>. Ở </a:t>
            </a:r>
            <a:r>
              <a:rPr lang="en-US" sz="1350" dirty="0" err="1">
                <a:solidFill>
                  <a:srgbClr val="F2F6FC"/>
                </a:solidFill>
                <a:latin typeface="Calibri" pitchFamily="34" charset="0"/>
                <a:ea typeface="Calibri" pitchFamily="34" charset="-122"/>
                <a:cs typeface="Calibri" pitchFamily="34" charset="-120"/>
              </a:rPr>
              <a:t>bước</a:t>
            </a:r>
            <a:r>
              <a:rPr lang="en-US" sz="1350" dirty="0">
                <a:solidFill>
                  <a:srgbClr val="F2F6FC"/>
                </a:solidFill>
                <a:latin typeface="Calibri" pitchFamily="34" charset="0"/>
                <a:ea typeface="Calibri" pitchFamily="34" charset="-122"/>
                <a:cs typeface="Calibri" pitchFamily="34" charset="-120"/>
              </a:rPr>
              <a:t> </a:t>
            </a:r>
            <a:r>
              <a:rPr lang="en-US" sz="1350" dirty="0" err="1">
                <a:solidFill>
                  <a:srgbClr val="F2F6FC"/>
                </a:solidFill>
                <a:latin typeface="Calibri" pitchFamily="34" charset="0"/>
                <a:ea typeface="Calibri" pitchFamily="34" charset="-122"/>
                <a:cs typeface="Calibri" pitchFamily="34" charset="-120"/>
              </a:rPr>
              <a:t>này</a:t>
            </a:r>
            <a:r>
              <a:rPr lang="en-US" sz="1350" dirty="0">
                <a:solidFill>
                  <a:srgbClr val="F2F6FC"/>
                </a:solidFill>
                <a:latin typeface="Calibri" pitchFamily="34" charset="0"/>
                <a:ea typeface="Calibri" pitchFamily="34" charset="-122"/>
                <a:cs typeface="Calibri" pitchFamily="34" charset="-120"/>
              </a:rPr>
              <a:t> </a:t>
            </a:r>
            <a:r>
              <a:rPr lang="en-US" sz="1350" dirty="0" err="1">
                <a:solidFill>
                  <a:srgbClr val="F2F6FC"/>
                </a:solidFill>
                <a:latin typeface="Calibri" pitchFamily="34" charset="0"/>
                <a:ea typeface="Calibri" pitchFamily="34" charset="-122"/>
                <a:cs typeface="Calibri" pitchFamily="34" charset="-120"/>
              </a:rPr>
              <a:t>đã</a:t>
            </a:r>
            <a:r>
              <a:rPr lang="en-US" sz="1350" dirty="0">
                <a:solidFill>
                  <a:srgbClr val="F2F6FC"/>
                </a:solidFill>
                <a:latin typeface="Calibri" pitchFamily="34" charset="0"/>
                <a:ea typeface="Calibri" pitchFamily="34" charset="-122"/>
                <a:cs typeface="Calibri" pitchFamily="34" charset="-120"/>
              </a:rPr>
              <a:t> </a:t>
            </a:r>
            <a:r>
              <a:rPr lang="en-US" sz="1350" dirty="0" err="1">
                <a:solidFill>
                  <a:srgbClr val="F2F6FC"/>
                </a:solidFill>
                <a:latin typeface="Calibri" pitchFamily="34" charset="0"/>
                <a:ea typeface="Calibri" pitchFamily="34" charset="-122"/>
                <a:cs typeface="Calibri" pitchFamily="34" charset="-120"/>
              </a:rPr>
              <a:t>thử</a:t>
            </a:r>
            <a:r>
              <a:rPr lang="en-US" sz="1350" dirty="0">
                <a:solidFill>
                  <a:srgbClr val="F2F6FC"/>
                </a:solidFill>
                <a:latin typeface="Calibri" pitchFamily="34" charset="0"/>
                <a:ea typeface="Calibri" pitchFamily="34" charset="-122"/>
                <a:cs typeface="Calibri" pitchFamily="34" charset="-120"/>
              </a:rPr>
              <a:t> </a:t>
            </a:r>
            <a:r>
              <a:rPr lang="en-US" sz="1350" dirty="0" err="1">
                <a:solidFill>
                  <a:srgbClr val="F2F6FC"/>
                </a:solidFill>
                <a:latin typeface="Calibri" pitchFamily="34" charset="0"/>
                <a:ea typeface="Calibri" pitchFamily="34" charset="-122"/>
                <a:cs typeface="Calibri" pitchFamily="34" charset="-120"/>
              </a:rPr>
              <a:t>hỏi</a:t>
            </a:r>
            <a:r>
              <a:rPr lang="en-US" sz="1350" dirty="0">
                <a:solidFill>
                  <a:srgbClr val="F2F6FC"/>
                </a:solidFill>
                <a:latin typeface="Calibri" pitchFamily="34" charset="0"/>
                <a:ea typeface="Calibri" pitchFamily="34" charset="-122"/>
                <a:cs typeface="Calibri" pitchFamily="34" charset="-120"/>
              </a:rPr>
              <a:t>, </a:t>
            </a:r>
            <a:r>
              <a:rPr lang="en-US" sz="1350" dirty="0" err="1">
                <a:solidFill>
                  <a:srgbClr val="F2F6FC"/>
                </a:solidFill>
                <a:latin typeface="Calibri" pitchFamily="34" charset="0"/>
                <a:ea typeface="Calibri" pitchFamily="34" charset="-122"/>
                <a:cs typeface="Calibri" pitchFamily="34" charset="-120"/>
              </a:rPr>
              <a:t>cơ</a:t>
            </a:r>
            <a:r>
              <a:rPr lang="en-US" sz="1350" dirty="0">
                <a:solidFill>
                  <a:srgbClr val="F2F6FC"/>
                </a:solidFill>
                <a:latin typeface="Calibri" pitchFamily="34" charset="0"/>
                <a:ea typeface="Calibri" pitchFamily="34" charset="-122"/>
                <a:cs typeface="Calibri" pitchFamily="34" charset="-120"/>
              </a:rPr>
              <a:t> </a:t>
            </a:r>
            <a:r>
              <a:rPr lang="en-US" sz="1350" dirty="0" err="1">
                <a:solidFill>
                  <a:srgbClr val="F2F6FC"/>
                </a:solidFill>
                <a:latin typeface="Calibri" pitchFamily="34" charset="0"/>
                <a:ea typeface="Calibri" pitchFamily="34" charset="-122"/>
                <a:cs typeface="Calibri" pitchFamily="34" charset="-120"/>
              </a:rPr>
              <a:t>mà</a:t>
            </a:r>
            <a:r>
              <a:rPr lang="en-US" sz="1350" dirty="0">
                <a:solidFill>
                  <a:srgbClr val="F2F6FC"/>
                </a:solidFill>
                <a:latin typeface="Calibri" pitchFamily="34" charset="0"/>
                <a:ea typeface="Calibri" pitchFamily="34" charset="-122"/>
                <a:cs typeface="Calibri" pitchFamily="34" charset="-120"/>
              </a:rPr>
              <a:t> AI cho rằng định dạng nào cũng có </a:t>
            </a:r>
            <a:r>
              <a:rPr lang="en-US" sz="1350" dirty="0" err="1">
                <a:solidFill>
                  <a:srgbClr val="F2F6FC"/>
                </a:solidFill>
                <a:latin typeface="Calibri" pitchFamily="34" charset="0"/>
                <a:ea typeface="Calibri" pitchFamily="34" charset="-122"/>
                <a:cs typeface="Calibri" pitchFamily="34" charset="-120"/>
              </a:rPr>
              <a:t>cái</a:t>
            </a:r>
            <a:r>
              <a:rPr lang="en-US" sz="1350" dirty="0">
                <a:solidFill>
                  <a:srgbClr val="F2F6FC"/>
                </a:solidFill>
                <a:latin typeface="Calibri" pitchFamily="34" charset="0"/>
                <a:ea typeface="Calibri" pitchFamily="34" charset="-122"/>
                <a:cs typeface="Calibri" pitchFamily="34" charset="-120"/>
              </a:rPr>
              <a:t> hay =&gt; </a:t>
            </a:r>
            <a:r>
              <a:rPr lang="en-US" sz="1350" dirty="0" err="1">
                <a:solidFill>
                  <a:srgbClr val="F2F6FC"/>
                </a:solidFill>
                <a:latin typeface="Calibri" pitchFamily="34" charset="0"/>
                <a:ea typeface="Calibri" pitchFamily="34" charset="-122"/>
                <a:cs typeface="Calibri" pitchFamily="34" charset="-120"/>
              </a:rPr>
              <a:t>Phải</a:t>
            </a:r>
            <a:r>
              <a:rPr lang="en-US" sz="1350" dirty="0">
                <a:solidFill>
                  <a:srgbClr val="F2F6FC"/>
                </a:solidFill>
                <a:latin typeface="Calibri" pitchFamily="34" charset="0"/>
                <a:ea typeface="Calibri" pitchFamily="34" charset="-122"/>
                <a:cs typeface="Calibri" pitchFamily="34" charset="-120"/>
              </a:rPr>
              <a:t> </a:t>
            </a:r>
            <a:r>
              <a:rPr lang="en-US" sz="1350" dirty="0" err="1">
                <a:solidFill>
                  <a:srgbClr val="F2F6FC"/>
                </a:solidFill>
                <a:latin typeface="Calibri" pitchFamily="34" charset="0"/>
                <a:ea typeface="Calibri" pitchFamily="34" charset="-122"/>
                <a:cs typeface="Calibri" pitchFamily="34" charset="-120"/>
              </a:rPr>
              <a:t>tự</a:t>
            </a:r>
            <a:r>
              <a:rPr lang="en-US" sz="1350" dirty="0">
                <a:solidFill>
                  <a:srgbClr val="F2F6FC"/>
                </a:solidFill>
                <a:latin typeface="Calibri" pitchFamily="34" charset="0"/>
                <a:ea typeface="Calibri" pitchFamily="34" charset="-122"/>
                <a:cs typeface="Calibri" pitchFamily="34" charset="-120"/>
              </a:rPr>
              <a:t> </a:t>
            </a:r>
            <a:r>
              <a:rPr lang="en-US" sz="1350" dirty="0" err="1">
                <a:solidFill>
                  <a:srgbClr val="F2F6FC"/>
                </a:solidFill>
                <a:latin typeface="Calibri" pitchFamily="34" charset="0"/>
                <a:ea typeface="Calibri" pitchFamily="34" charset="-122"/>
                <a:cs typeface="Calibri" pitchFamily="34" charset="-120"/>
              </a:rPr>
              <a:t>quyết</a:t>
            </a:r>
            <a:r>
              <a:rPr lang="en-US" sz="1350" dirty="0">
                <a:solidFill>
                  <a:srgbClr val="F2F6FC"/>
                </a:solidFill>
                <a:latin typeface="Calibri" pitchFamily="34" charset="0"/>
                <a:ea typeface="Calibri" pitchFamily="34" charset="-122"/>
                <a:cs typeface="Calibri" pitchFamily="34" charset="-120"/>
              </a:rPr>
              <a:t> </a:t>
            </a:r>
            <a:r>
              <a:rPr lang="en-US" sz="1350" dirty="0" err="1">
                <a:solidFill>
                  <a:srgbClr val="F2F6FC"/>
                </a:solidFill>
                <a:latin typeface="Calibri" pitchFamily="34" charset="0"/>
                <a:ea typeface="Calibri" pitchFamily="34" charset="-122"/>
                <a:cs typeface="Calibri" pitchFamily="34" charset="-120"/>
              </a:rPr>
              <a:t>định</a:t>
            </a:r>
            <a:endParaRPr lang="en-US" sz="1350" dirty="0"/>
          </a:p>
        </p:txBody>
      </p:sp>
      <p:sp>
        <p:nvSpPr>
          <p:cNvPr id="18" name="Text 13"/>
          <p:cNvSpPr/>
          <p:nvPr/>
        </p:nvSpPr>
        <p:spPr>
          <a:xfrm>
            <a:off x="566928" y="6473952"/>
            <a:ext cx="5486400" cy="274320"/>
          </a:xfrm>
          <a:prstGeom prst="rect">
            <a:avLst/>
          </a:prstGeom>
          <a:noFill/>
          <a:ln/>
        </p:spPr>
        <p:txBody>
          <a:bodyPr wrap="square" lIns="0" tIns="0" rIns="0" bIns="0" rtlCol="0" anchor="ctr"/>
          <a:lstStyle/>
          <a:p>
            <a:pPr marL="0" indent="0" algn="l">
              <a:buNone/>
            </a:pPr>
            <a:r>
              <a:rPr lang="en-US" sz="850" kern="0" spc="200" dirty="0">
                <a:solidFill>
                  <a:srgbClr val="6F7E96"/>
                </a:solidFill>
                <a:latin typeface="Calibri" pitchFamily="34" charset="0"/>
                <a:ea typeface="Calibri" pitchFamily="34" charset="-122"/>
                <a:cs typeface="Calibri" pitchFamily="34" charset="-120"/>
              </a:rPr>
              <a:t>CASE STUDY · I CAN READ</a:t>
            </a:r>
            <a:endParaRPr lang="en-US" sz="850" dirty="0"/>
          </a:p>
        </p:txBody>
      </p:sp>
      <p:sp>
        <p:nvSpPr>
          <p:cNvPr id="19" name="Text 14"/>
          <p:cNvSpPr/>
          <p:nvPr/>
        </p:nvSpPr>
        <p:spPr>
          <a:xfrm>
            <a:off x="9795967" y="6473952"/>
            <a:ext cx="1828800" cy="274320"/>
          </a:xfrm>
          <a:prstGeom prst="rect">
            <a:avLst/>
          </a:prstGeom>
          <a:noFill/>
          <a:ln/>
        </p:spPr>
        <p:txBody>
          <a:bodyPr wrap="square" lIns="0" tIns="0" rIns="0" bIns="0" rtlCol="0" anchor="ctr"/>
          <a:lstStyle/>
          <a:p>
            <a:pPr marL="0" indent="0" algn="r">
              <a:buNone/>
            </a:pPr>
            <a:r>
              <a:rPr lang="en-US" sz="850" dirty="0">
                <a:solidFill>
                  <a:srgbClr val="6F7E96"/>
                </a:solidFill>
                <a:latin typeface="Calibri" pitchFamily="34" charset="0"/>
                <a:ea typeface="Calibri" pitchFamily="34" charset="-122"/>
                <a:cs typeface="Calibri" pitchFamily="34" charset="-120"/>
              </a:rPr>
              <a:t>11 / 22</a:t>
            </a:r>
            <a:endParaRPr lang="en-US" sz="85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Shape 0"/>
          <p:cNvSpPr/>
          <p:nvPr/>
        </p:nvSpPr>
        <p:spPr>
          <a:xfrm>
            <a:off x="566928" y="521208"/>
            <a:ext cx="201168" cy="68580"/>
          </a:xfrm>
          <a:prstGeom prst="rect">
            <a:avLst/>
          </a:prstGeom>
          <a:solidFill>
            <a:srgbClr val="2DD4BF"/>
          </a:solidFill>
          <a:ln/>
        </p:spPr>
        <p:txBody>
          <a:bodyPr/>
          <a:lstStyle/>
          <a:p>
            <a:endParaRPr lang="en-US"/>
          </a:p>
        </p:txBody>
      </p:sp>
      <p:sp>
        <p:nvSpPr>
          <p:cNvPr id="3" name="Text 1"/>
          <p:cNvSpPr/>
          <p:nvPr/>
        </p:nvSpPr>
        <p:spPr>
          <a:xfrm>
            <a:off x="868680" y="475488"/>
            <a:ext cx="10692079" cy="274320"/>
          </a:xfrm>
          <a:prstGeom prst="rect">
            <a:avLst/>
          </a:prstGeom>
          <a:noFill/>
          <a:ln/>
        </p:spPr>
        <p:txBody>
          <a:bodyPr wrap="square" lIns="0" tIns="0" rIns="0" bIns="0" rtlCol="0" anchor="ctr"/>
          <a:lstStyle/>
          <a:p>
            <a:pPr marL="0" indent="0" algn="l">
              <a:buNone/>
            </a:pPr>
            <a:r>
              <a:rPr lang="en-US" sz="1150" b="1" kern="0" spc="250" dirty="0">
                <a:solidFill>
                  <a:srgbClr val="2DD4BF"/>
                </a:solidFill>
                <a:latin typeface="Calibri" pitchFamily="34" charset="0"/>
                <a:ea typeface="Calibri" pitchFamily="34" charset="-122"/>
                <a:cs typeface="Calibri" pitchFamily="34" charset="-120"/>
              </a:rPr>
              <a:t>ĐỒNG BỘ NHẬN DIỆN</a:t>
            </a:r>
            <a:endParaRPr lang="en-US" sz="1150" dirty="0"/>
          </a:p>
        </p:txBody>
      </p:sp>
      <p:sp>
        <p:nvSpPr>
          <p:cNvPr id="4" name="Text 2"/>
          <p:cNvSpPr/>
          <p:nvPr/>
        </p:nvSpPr>
        <p:spPr>
          <a:xfrm>
            <a:off x="566928" y="768096"/>
            <a:ext cx="11057839" cy="658368"/>
          </a:xfrm>
          <a:prstGeom prst="rect">
            <a:avLst/>
          </a:prstGeom>
          <a:noFill/>
          <a:ln/>
        </p:spPr>
        <p:txBody>
          <a:bodyPr wrap="square" lIns="0" tIns="0" rIns="0" bIns="0" rtlCol="0" anchor="ctr"/>
          <a:lstStyle/>
          <a:p>
            <a:pPr marL="0" indent="0" algn="l">
              <a:buNone/>
            </a:pPr>
            <a:r>
              <a:rPr lang="en-US" sz="2900" b="1" dirty="0">
                <a:solidFill>
                  <a:srgbClr val="F2F6FC"/>
                </a:solidFill>
                <a:latin typeface="Calibri" pitchFamily="34" charset="0"/>
                <a:ea typeface="Calibri" pitchFamily="34" charset="-122"/>
                <a:cs typeface="Calibri" pitchFamily="34" charset="-120"/>
              </a:rPr>
              <a:t>Tối Ưu Đồng Bộ Nhận Diện</a:t>
            </a:r>
            <a:endParaRPr lang="en-US" sz="2900" dirty="0"/>
          </a:p>
        </p:txBody>
      </p:sp>
      <p:sp>
        <p:nvSpPr>
          <p:cNvPr id="5" name="Shape 3"/>
          <p:cNvSpPr/>
          <p:nvPr/>
        </p:nvSpPr>
        <p:spPr>
          <a:xfrm>
            <a:off x="566928" y="1691640"/>
            <a:ext cx="5349240" cy="2240280"/>
          </a:xfrm>
          <a:prstGeom prst="roundRect">
            <a:avLst>
              <a:gd name="adj" fmla="val 3673"/>
            </a:avLst>
          </a:prstGeom>
          <a:solidFill>
            <a:srgbClr val="13203B"/>
          </a:solidFill>
          <a:ln w="12700">
            <a:solidFill>
              <a:srgbClr val="2C3E63"/>
            </a:solidFill>
            <a:prstDash val="solid"/>
          </a:ln>
          <a:effectLst>
            <a:outerShdw blurRad="114300" dist="50800" dir="5400000" algn="bl" rotWithShape="0">
              <a:srgbClr val="000000">
                <a:alpha val="30000"/>
              </a:srgbClr>
            </a:outerShdw>
          </a:effectLst>
        </p:spPr>
        <p:txBody>
          <a:bodyPr/>
          <a:lstStyle/>
          <a:p>
            <a:endParaRPr lang="en-US"/>
          </a:p>
        </p:txBody>
      </p:sp>
      <p:sp>
        <p:nvSpPr>
          <p:cNvPr id="6" name="Shape 4"/>
          <p:cNvSpPr/>
          <p:nvPr/>
        </p:nvSpPr>
        <p:spPr>
          <a:xfrm>
            <a:off x="804672" y="1929384"/>
            <a:ext cx="566928" cy="566928"/>
          </a:xfrm>
          <a:prstGeom prst="roundRect">
            <a:avLst>
              <a:gd name="adj" fmla="val 26000"/>
            </a:avLst>
          </a:prstGeom>
          <a:solidFill>
            <a:srgbClr val="7A4A12"/>
          </a:solidFill>
          <a:ln/>
          <a:effectLst>
            <a:outerShdw blurRad="88900" dist="38100" dir="5400000" algn="bl" rotWithShape="0">
              <a:srgbClr val="000000">
                <a:alpha val="30000"/>
              </a:srgbClr>
            </a:outerShdw>
          </a:effectLst>
        </p:spPr>
        <p:txBody>
          <a:bodyPr/>
          <a:lstStyle/>
          <a:p>
            <a:endParaRPr lang="en-US"/>
          </a:p>
        </p:txBody>
      </p:sp>
      <p:pic>
        <p:nvPicPr>
          <p:cNvPr id="7" name="Image 0" descr="/tmp/build/assets/icons/FaExclamationTriangle_white.png"/>
          <p:cNvPicPr>
            <a:picLocks noChangeAspect="1"/>
          </p:cNvPicPr>
          <p:nvPr/>
        </p:nvPicPr>
        <p:blipFill>
          <a:blip r:embed="rId4"/>
          <a:stretch>
            <a:fillRect/>
          </a:stretch>
        </p:blipFill>
        <p:spPr>
          <a:xfrm>
            <a:off x="952073" y="2076785"/>
            <a:ext cx="272125" cy="272125"/>
          </a:xfrm>
          <a:prstGeom prst="rect">
            <a:avLst/>
          </a:prstGeom>
        </p:spPr>
      </p:pic>
      <p:sp>
        <p:nvSpPr>
          <p:cNvPr id="8" name="Text 5"/>
          <p:cNvSpPr/>
          <p:nvPr/>
        </p:nvSpPr>
        <p:spPr>
          <a:xfrm>
            <a:off x="1536192" y="1929384"/>
            <a:ext cx="4142232" cy="566928"/>
          </a:xfrm>
          <a:prstGeom prst="rect">
            <a:avLst/>
          </a:prstGeom>
          <a:noFill/>
          <a:ln/>
        </p:spPr>
        <p:txBody>
          <a:bodyPr wrap="square" lIns="0" tIns="0" rIns="0" bIns="0" rtlCol="0" anchor="ctr"/>
          <a:lstStyle/>
          <a:p>
            <a:pPr marL="0" indent="0" algn="l">
              <a:buNone/>
            </a:pPr>
            <a:r>
              <a:rPr lang="en-US" sz="1450" b="1" dirty="0">
                <a:solidFill>
                  <a:srgbClr val="FBBF24"/>
                </a:solidFill>
                <a:latin typeface="Calibri" pitchFamily="34" charset="0"/>
                <a:ea typeface="Calibri" pitchFamily="34" charset="-122"/>
                <a:cs typeface="Calibri" pitchFamily="34" charset="-120"/>
              </a:rPr>
              <a:t>Vấn đề: kênh manh mún</a:t>
            </a:r>
            <a:endParaRPr lang="en-US" sz="1450" dirty="0"/>
          </a:p>
        </p:txBody>
      </p:sp>
      <p:sp>
        <p:nvSpPr>
          <p:cNvPr id="9" name="Text 6"/>
          <p:cNvSpPr/>
          <p:nvPr/>
        </p:nvSpPr>
        <p:spPr>
          <a:xfrm>
            <a:off x="841248" y="2606040"/>
            <a:ext cx="4800600" cy="1124712"/>
          </a:xfrm>
          <a:prstGeom prst="rect">
            <a:avLst/>
          </a:prstGeom>
          <a:noFill/>
          <a:ln/>
        </p:spPr>
        <p:txBody>
          <a:bodyPr wrap="square" lIns="0" tIns="0" rIns="0" bIns="0" rtlCol="0" anchor="t"/>
          <a:lstStyle/>
          <a:p>
            <a:pPr marL="0" indent="0" algn="l">
              <a:lnSpc>
                <a:spcPct val="104000"/>
              </a:lnSpc>
              <a:buNone/>
            </a:pPr>
            <a:r>
              <a:rPr lang="en-US" sz="1180" dirty="0" err="1">
                <a:solidFill>
                  <a:srgbClr val="C6D2E2"/>
                </a:solidFill>
                <a:latin typeface="Calibri" pitchFamily="34" charset="0"/>
                <a:ea typeface="Calibri" pitchFamily="34" charset="-122"/>
                <a:cs typeface="Calibri" pitchFamily="34" charset="-120"/>
              </a:rPr>
              <a:t>Vấn</a:t>
            </a:r>
            <a:r>
              <a:rPr lang="en-US" sz="1180" dirty="0">
                <a:solidFill>
                  <a:srgbClr val="C6D2E2"/>
                </a:solidFill>
                <a:latin typeface="Calibri" pitchFamily="34" charset="0"/>
                <a:ea typeface="Calibri" pitchFamily="34" charset="-122"/>
                <a:cs typeface="Calibri" pitchFamily="34" charset="-120"/>
              </a:rPr>
              <a:t> </a:t>
            </a:r>
            <a:r>
              <a:rPr lang="en-US" sz="1180" dirty="0" err="1">
                <a:solidFill>
                  <a:srgbClr val="C6D2E2"/>
                </a:solidFill>
                <a:latin typeface="Calibri" pitchFamily="34" charset="0"/>
                <a:ea typeface="Calibri" pitchFamily="34" charset="-122"/>
                <a:cs typeface="Calibri" pitchFamily="34" charset="-120"/>
              </a:rPr>
              <a:t>đề</a:t>
            </a:r>
            <a:r>
              <a:rPr lang="en-US" sz="1180" dirty="0">
                <a:solidFill>
                  <a:srgbClr val="C6D2E2"/>
                </a:solidFill>
                <a:latin typeface="Calibri" pitchFamily="34" charset="0"/>
                <a:ea typeface="Calibri" pitchFamily="34" charset="-122"/>
                <a:cs typeface="Calibri" pitchFamily="34" charset="-120"/>
              </a:rPr>
              <a:t> con </a:t>
            </a:r>
            <a:r>
              <a:rPr lang="en-US" sz="1180" dirty="0" err="1">
                <a:solidFill>
                  <a:srgbClr val="C6D2E2"/>
                </a:solidFill>
                <a:latin typeface="Calibri" pitchFamily="34" charset="0"/>
                <a:ea typeface="Calibri" pitchFamily="34" charset="-122"/>
                <a:cs typeface="Calibri" pitchFamily="34" charset="-120"/>
              </a:rPr>
              <a:t>người</a:t>
            </a:r>
            <a:r>
              <a:rPr lang="en-US" sz="1180" dirty="0">
                <a:solidFill>
                  <a:srgbClr val="C6D2E2"/>
                </a:solidFill>
                <a:latin typeface="Calibri" pitchFamily="34" charset="0"/>
                <a:ea typeface="Calibri" pitchFamily="34" charset="-122"/>
                <a:cs typeface="Calibri" pitchFamily="34" charset="-120"/>
              </a:rPr>
              <a:t> </a:t>
            </a:r>
            <a:r>
              <a:rPr lang="en-US" sz="1180" dirty="0" err="1">
                <a:solidFill>
                  <a:srgbClr val="C6D2E2"/>
                </a:solidFill>
                <a:latin typeface="Calibri" pitchFamily="34" charset="0"/>
                <a:ea typeface="Calibri" pitchFamily="34" charset="-122"/>
                <a:cs typeface="Calibri" pitchFamily="34" charset="-120"/>
              </a:rPr>
              <a:t>nhận</a:t>
            </a:r>
            <a:r>
              <a:rPr lang="en-US" sz="1180" dirty="0">
                <a:solidFill>
                  <a:srgbClr val="C6D2E2"/>
                </a:solidFill>
                <a:latin typeface="Calibri" pitchFamily="34" charset="0"/>
                <a:ea typeface="Calibri" pitchFamily="34" charset="-122"/>
                <a:cs typeface="Calibri" pitchFamily="34" charset="-120"/>
              </a:rPr>
              <a:t> </a:t>
            </a:r>
            <a:r>
              <a:rPr lang="en-US" sz="1180" dirty="0" err="1">
                <a:solidFill>
                  <a:srgbClr val="C6D2E2"/>
                </a:solidFill>
                <a:latin typeface="Calibri" pitchFamily="34" charset="0"/>
                <a:ea typeface="Calibri" pitchFamily="34" charset="-122"/>
                <a:cs typeface="Calibri" pitchFamily="34" charset="-120"/>
              </a:rPr>
              <a:t>ra</a:t>
            </a:r>
            <a:r>
              <a:rPr lang="en-US" sz="1180" dirty="0">
                <a:solidFill>
                  <a:srgbClr val="C6D2E2"/>
                </a:solidFill>
                <a:latin typeface="Calibri" pitchFamily="34" charset="0"/>
                <a:ea typeface="Calibri" pitchFamily="34" charset="-122"/>
                <a:cs typeface="Calibri" pitchFamily="34" charset="-120"/>
              </a:rPr>
              <a:t>:</a:t>
            </a:r>
            <a:br>
              <a:rPr lang="en-US" sz="1180" dirty="0">
                <a:solidFill>
                  <a:srgbClr val="C6D2E2"/>
                </a:solidFill>
                <a:latin typeface="Calibri" pitchFamily="34" charset="0"/>
                <a:ea typeface="Calibri" pitchFamily="34" charset="-122"/>
                <a:cs typeface="Calibri" pitchFamily="34" charset="-120"/>
              </a:rPr>
            </a:br>
            <a:r>
              <a:rPr lang="en-US" sz="1180" dirty="0" err="1">
                <a:solidFill>
                  <a:srgbClr val="C6D2E2"/>
                </a:solidFill>
                <a:latin typeface="Calibri" pitchFamily="34" charset="0"/>
                <a:ea typeface="Calibri" pitchFamily="34" charset="-122"/>
                <a:cs typeface="Calibri" pitchFamily="34" charset="-120"/>
              </a:rPr>
              <a:t>Nếu</a:t>
            </a:r>
            <a:r>
              <a:rPr lang="en-US" sz="1180" dirty="0">
                <a:solidFill>
                  <a:srgbClr val="C6D2E2"/>
                </a:solidFill>
                <a:latin typeface="Calibri" pitchFamily="34" charset="0"/>
                <a:ea typeface="Calibri" pitchFamily="34" charset="-122"/>
                <a:cs typeface="Calibri" pitchFamily="34" charset="-120"/>
              </a:rPr>
              <a:t> sản xuất 4 concept khác nhau cho 4 tuyến nội dung sẽ gây loãng nhận diện và cực kỳ tốn tài nguyên — người xem không cảm nhận được một mạch nội dung thống nhất.</a:t>
            </a:r>
            <a:endParaRPr lang="en-US" sz="1180" dirty="0"/>
          </a:p>
        </p:txBody>
      </p:sp>
      <p:sp>
        <p:nvSpPr>
          <p:cNvPr id="10" name="Shape 7"/>
          <p:cNvSpPr/>
          <p:nvPr/>
        </p:nvSpPr>
        <p:spPr>
          <a:xfrm>
            <a:off x="6144768" y="1691640"/>
            <a:ext cx="5349240" cy="2240280"/>
          </a:xfrm>
          <a:prstGeom prst="roundRect">
            <a:avLst>
              <a:gd name="adj" fmla="val 3673"/>
            </a:avLst>
          </a:prstGeom>
          <a:solidFill>
            <a:srgbClr val="13203B"/>
          </a:solidFill>
          <a:ln w="12700">
            <a:solidFill>
              <a:srgbClr val="2C3E63"/>
            </a:solidFill>
            <a:prstDash val="solid"/>
          </a:ln>
          <a:effectLst>
            <a:outerShdw blurRad="114300" dist="50800" dir="5400000" algn="bl" rotWithShape="0">
              <a:srgbClr val="000000">
                <a:alpha val="30000"/>
              </a:srgbClr>
            </a:outerShdw>
          </a:effectLst>
        </p:spPr>
        <p:txBody>
          <a:bodyPr/>
          <a:lstStyle/>
          <a:p>
            <a:endParaRPr lang="en-US" dirty="0"/>
          </a:p>
        </p:txBody>
      </p:sp>
      <p:sp>
        <p:nvSpPr>
          <p:cNvPr id="11" name="Shape 8"/>
          <p:cNvSpPr/>
          <p:nvPr/>
        </p:nvSpPr>
        <p:spPr>
          <a:xfrm>
            <a:off x="6382512" y="1929384"/>
            <a:ext cx="566928" cy="566928"/>
          </a:xfrm>
          <a:prstGeom prst="roundRect">
            <a:avLst>
              <a:gd name="adj" fmla="val 26000"/>
            </a:avLst>
          </a:prstGeom>
          <a:solidFill>
            <a:srgbClr val="0F766E"/>
          </a:solidFill>
          <a:ln/>
          <a:effectLst>
            <a:outerShdw blurRad="177800" dist="50800" dir="16200000" algn="bl" rotWithShape="0">
              <a:srgbClr val="2DD4BF">
                <a:alpha val="55000"/>
              </a:srgbClr>
            </a:outerShdw>
          </a:effectLst>
        </p:spPr>
        <p:txBody>
          <a:bodyPr/>
          <a:lstStyle/>
          <a:p>
            <a:endParaRPr lang="en-US"/>
          </a:p>
        </p:txBody>
      </p:sp>
      <p:pic>
        <p:nvPicPr>
          <p:cNvPr id="12" name="Image 1" descr="/tmp/build/assets/icons/FaUsers_white.png"/>
          <p:cNvPicPr>
            <a:picLocks noChangeAspect="1"/>
          </p:cNvPicPr>
          <p:nvPr/>
        </p:nvPicPr>
        <p:blipFill>
          <a:blip r:embed="rId5"/>
          <a:stretch>
            <a:fillRect/>
          </a:stretch>
        </p:blipFill>
        <p:spPr>
          <a:xfrm>
            <a:off x="6529913" y="2076785"/>
            <a:ext cx="272125" cy="272125"/>
          </a:xfrm>
          <a:prstGeom prst="rect">
            <a:avLst/>
          </a:prstGeom>
        </p:spPr>
      </p:pic>
      <p:sp>
        <p:nvSpPr>
          <p:cNvPr id="13" name="Text 9"/>
          <p:cNvSpPr/>
          <p:nvPr/>
        </p:nvSpPr>
        <p:spPr>
          <a:xfrm>
            <a:off x="7114032" y="1929384"/>
            <a:ext cx="4142232" cy="566928"/>
          </a:xfrm>
          <a:prstGeom prst="rect">
            <a:avLst/>
          </a:prstGeom>
          <a:noFill/>
          <a:ln/>
        </p:spPr>
        <p:txBody>
          <a:bodyPr wrap="square" lIns="0" tIns="0" rIns="0" bIns="0" rtlCol="0" anchor="ctr"/>
          <a:lstStyle/>
          <a:p>
            <a:pPr marL="0" indent="0" algn="l">
              <a:buNone/>
            </a:pPr>
            <a:r>
              <a:rPr lang="en-US" sz="1450" b="1" dirty="0">
                <a:solidFill>
                  <a:srgbClr val="2DD4BF"/>
                </a:solidFill>
                <a:latin typeface="Calibri" pitchFamily="34" charset="0"/>
                <a:ea typeface="Calibri" pitchFamily="34" charset="-122"/>
                <a:cs typeface="Calibri" pitchFamily="34" charset="-120"/>
              </a:rPr>
              <a:t>Giải pháp: 2 nhân vật</a:t>
            </a:r>
            <a:endParaRPr lang="en-US" sz="1450" dirty="0"/>
          </a:p>
        </p:txBody>
      </p:sp>
      <p:sp>
        <p:nvSpPr>
          <p:cNvPr id="14" name="Text 10"/>
          <p:cNvSpPr/>
          <p:nvPr/>
        </p:nvSpPr>
        <p:spPr>
          <a:xfrm>
            <a:off x="6419088" y="2606040"/>
            <a:ext cx="4800600" cy="1124712"/>
          </a:xfrm>
          <a:prstGeom prst="rect">
            <a:avLst/>
          </a:prstGeom>
          <a:noFill/>
          <a:ln/>
        </p:spPr>
        <p:txBody>
          <a:bodyPr wrap="square" lIns="0" tIns="0" rIns="0" bIns="0" rtlCol="0" anchor="t"/>
          <a:lstStyle/>
          <a:p>
            <a:pPr marL="0" indent="0" algn="l">
              <a:lnSpc>
                <a:spcPct val="104000"/>
              </a:lnSpc>
              <a:buNone/>
            </a:pPr>
            <a:r>
              <a:rPr lang="en-US" sz="1180" dirty="0">
                <a:solidFill>
                  <a:srgbClr val="C6D2E2"/>
                </a:solidFill>
                <a:latin typeface="Calibri" pitchFamily="34" charset="0"/>
                <a:ea typeface="Calibri" pitchFamily="34" charset="-122"/>
                <a:cs typeface="Calibri" pitchFamily="34" charset="-120"/>
              </a:rPr>
              <a:t>AI </a:t>
            </a:r>
            <a:r>
              <a:rPr lang="en-US" sz="1180" dirty="0" err="1">
                <a:solidFill>
                  <a:srgbClr val="C6D2E2"/>
                </a:solidFill>
                <a:latin typeface="Calibri" pitchFamily="34" charset="0"/>
                <a:ea typeface="Calibri" pitchFamily="34" charset="-122"/>
                <a:cs typeface="Calibri" pitchFamily="34" charset="-120"/>
              </a:rPr>
              <a:t>hỗ</a:t>
            </a:r>
            <a:r>
              <a:rPr lang="en-US" sz="1180" dirty="0">
                <a:solidFill>
                  <a:srgbClr val="C6D2E2"/>
                </a:solidFill>
                <a:latin typeface="Calibri" pitchFamily="34" charset="0"/>
                <a:ea typeface="Calibri" pitchFamily="34" charset="-122"/>
                <a:cs typeface="Calibri" pitchFamily="34" charset="-120"/>
              </a:rPr>
              <a:t> </a:t>
            </a:r>
            <a:r>
              <a:rPr lang="en-US" sz="1180" dirty="0" err="1">
                <a:solidFill>
                  <a:srgbClr val="C6D2E2"/>
                </a:solidFill>
                <a:latin typeface="Calibri" pitchFamily="34" charset="0"/>
                <a:ea typeface="Calibri" pitchFamily="34" charset="-122"/>
                <a:cs typeface="Calibri" pitchFamily="34" charset="-120"/>
              </a:rPr>
              <a:t>trợ</a:t>
            </a:r>
            <a:r>
              <a:rPr lang="en-US" sz="1180" dirty="0">
                <a:solidFill>
                  <a:srgbClr val="C6D2E2"/>
                </a:solidFill>
                <a:latin typeface="Calibri" pitchFamily="34" charset="0"/>
                <a:ea typeface="Calibri" pitchFamily="34" charset="-122"/>
                <a:cs typeface="Calibri" pitchFamily="34" charset="-120"/>
              </a:rPr>
              <a:t> </a:t>
            </a:r>
            <a:r>
              <a:rPr lang="en-US" sz="1180" dirty="0" err="1">
                <a:solidFill>
                  <a:srgbClr val="C6D2E2"/>
                </a:solidFill>
                <a:latin typeface="Calibri" pitchFamily="34" charset="0"/>
                <a:ea typeface="Calibri" pitchFamily="34" charset="-122"/>
                <a:cs typeface="Calibri" pitchFamily="34" charset="-120"/>
              </a:rPr>
              <a:t>nghĩ</a:t>
            </a:r>
            <a:r>
              <a:rPr lang="en-US" sz="1180" dirty="0">
                <a:solidFill>
                  <a:srgbClr val="C6D2E2"/>
                </a:solidFill>
                <a:latin typeface="Calibri" pitchFamily="34" charset="0"/>
                <a:ea typeface="Calibri" pitchFamily="34" charset="-122"/>
                <a:cs typeface="Calibri" pitchFamily="34" charset="-120"/>
              </a:rPr>
              <a:t> </a:t>
            </a:r>
            <a:r>
              <a:rPr lang="en-US" sz="1180" dirty="0" err="1">
                <a:solidFill>
                  <a:srgbClr val="C6D2E2"/>
                </a:solidFill>
                <a:latin typeface="Calibri" pitchFamily="34" charset="0"/>
                <a:ea typeface="Calibri" pitchFamily="34" charset="-122"/>
                <a:cs typeface="Calibri" pitchFamily="34" charset="-120"/>
              </a:rPr>
              <a:t>ra</a:t>
            </a:r>
            <a:r>
              <a:rPr lang="en-US" sz="1180" dirty="0">
                <a:solidFill>
                  <a:srgbClr val="C6D2E2"/>
                </a:solidFill>
                <a:latin typeface="Calibri" pitchFamily="34" charset="0"/>
                <a:ea typeface="Calibri" pitchFamily="34" charset="-122"/>
                <a:cs typeface="Calibri" pitchFamily="34" charset="-120"/>
              </a:rPr>
              <a:t> </a:t>
            </a:r>
            <a:r>
              <a:rPr lang="en-US" sz="1180" dirty="0" err="1">
                <a:solidFill>
                  <a:srgbClr val="C6D2E2"/>
                </a:solidFill>
                <a:latin typeface="Calibri" pitchFamily="34" charset="0"/>
                <a:ea typeface="Calibri" pitchFamily="34" charset="-122"/>
                <a:cs typeface="Calibri" pitchFamily="34" charset="-120"/>
              </a:rPr>
              <a:t>giải</a:t>
            </a:r>
            <a:r>
              <a:rPr lang="en-US" sz="1180" dirty="0">
                <a:solidFill>
                  <a:srgbClr val="C6D2E2"/>
                </a:solidFill>
                <a:latin typeface="Calibri" pitchFamily="34" charset="0"/>
                <a:ea typeface="Calibri" pitchFamily="34" charset="-122"/>
                <a:cs typeface="Calibri" pitchFamily="34" charset="-120"/>
              </a:rPr>
              <a:t> </a:t>
            </a:r>
            <a:r>
              <a:rPr lang="en-US" sz="1180" dirty="0" err="1">
                <a:solidFill>
                  <a:srgbClr val="C6D2E2"/>
                </a:solidFill>
                <a:latin typeface="Calibri" pitchFamily="34" charset="0"/>
                <a:ea typeface="Calibri" pitchFamily="34" charset="-122"/>
                <a:cs typeface="Calibri" pitchFamily="34" charset="-120"/>
              </a:rPr>
              <a:t>pháp</a:t>
            </a:r>
            <a:endParaRPr lang="en-US" sz="1180" dirty="0">
              <a:solidFill>
                <a:srgbClr val="C6D2E2"/>
              </a:solidFill>
              <a:latin typeface="Calibri" pitchFamily="34" charset="0"/>
              <a:ea typeface="Calibri" pitchFamily="34" charset="-122"/>
              <a:cs typeface="Calibri" pitchFamily="34" charset="-120"/>
            </a:endParaRPr>
          </a:p>
          <a:p>
            <a:pPr marL="0" indent="0" algn="l">
              <a:lnSpc>
                <a:spcPct val="104000"/>
              </a:lnSpc>
              <a:buNone/>
            </a:pPr>
            <a:r>
              <a:rPr lang="en-US" sz="1180" dirty="0" err="1">
                <a:solidFill>
                  <a:srgbClr val="C6D2E2"/>
                </a:solidFill>
                <a:latin typeface="Calibri" pitchFamily="34" charset="0"/>
                <a:ea typeface="Calibri" pitchFamily="34" charset="-122"/>
                <a:cs typeface="Calibri" pitchFamily="34" charset="-120"/>
              </a:rPr>
              <a:t>Gom</a:t>
            </a:r>
            <a:r>
              <a:rPr lang="en-US" sz="1180" dirty="0">
                <a:solidFill>
                  <a:srgbClr val="C6D2E2"/>
                </a:solidFill>
                <a:latin typeface="Calibri" pitchFamily="34" charset="0"/>
                <a:ea typeface="Calibri" pitchFamily="34" charset="-122"/>
                <a:cs typeface="Calibri" pitchFamily="34" charset="-120"/>
              </a:rPr>
              <a:t> tụ lại thành hai nhân vật hoạt hình chính đại diện cho Mẹ và Con. Hai nhân vật này xuyên suốt và đóng vai “diễn viên” cho cả 4 tuyến </a:t>
            </a:r>
            <a:r>
              <a:rPr lang="en-US" sz="1180" dirty="0" err="1">
                <a:solidFill>
                  <a:srgbClr val="C6D2E2"/>
                </a:solidFill>
                <a:latin typeface="Calibri" pitchFamily="34" charset="0"/>
                <a:ea typeface="Calibri" pitchFamily="34" charset="-122"/>
                <a:cs typeface="Calibri" pitchFamily="34" charset="-120"/>
              </a:rPr>
              <a:t>nội</a:t>
            </a:r>
            <a:r>
              <a:rPr lang="en-US" sz="1180" dirty="0">
                <a:solidFill>
                  <a:srgbClr val="C6D2E2"/>
                </a:solidFill>
                <a:latin typeface="Calibri" pitchFamily="34" charset="0"/>
                <a:ea typeface="Calibri" pitchFamily="34" charset="-122"/>
                <a:cs typeface="Calibri" pitchFamily="34" charset="-120"/>
              </a:rPr>
              <a:t> dung. </a:t>
            </a:r>
            <a:br>
              <a:rPr lang="en-US" sz="1180" dirty="0">
                <a:solidFill>
                  <a:srgbClr val="C6D2E2"/>
                </a:solidFill>
                <a:latin typeface="Calibri" pitchFamily="34" charset="0"/>
                <a:ea typeface="Calibri" pitchFamily="34" charset="-122"/>
                <a:cs typeface="Calibri" pitchFamily="34" charset="-120"/>
              </a:rPr>
            </a:br>
            <a:endParaRPr lang="en-US" sz="1180" dirty="0"/>
          </a:p>
        </p:txBody>
      </p:sp>
      <p:sp>
        <p:nvSpPr>
          <p:cNvPr id="15" name="Shape 11"/>
          <p:cNvSpPr/>
          <p:nvPr/>
        </p:nvSpPr>
        <p:spPr>
          <a:xfrm>
            <a:off x="566928" y="4160520"/>
            <a:ext cx="11057839" cy="914400"/>
          </a:xfrm>
          <a:prstGeom prst="roundRect">
            <a:avLst>
              <a:gd name="adj" fmla="val 9000"/>
            </a:avLst>
          </a:prstGeom>
          <a:solidFill>
            <a:srgbClr val="172645"/>
          </a:solidFill>
          <a:ln w="12700">
            <a:solidFill>
              <a:srgbClr val="2C3E63"/>
            </a:solidFill>
            <a:prstDash val="solid"/>
          </a:ln>
          <a:effectLst>
            <a:outerShdw blurRad="114300" dist="50800" dir="5400000" algn="bl" rotWithShape="0">
              <a:srgbClr val="000000">
                <a:alpha val="30000"/>
              </a:srgbClr>
            </a:outerShdw>
          </a:effectLst>
        </p:spPr>
        <p:txBody>
          <a:bodyPr/>
          <a:lstStyle/>
          <a:p>
            <a:endParaRPr lang="en-US"/>
          </a:p>
        </p:txBody>
      </p:sp>
      <p:sp>
        <p:nvSpPr>
          <p:cNvPr id="16" name="Text 12"/>
          <p:cNvSpPr/>
          <p:nvPr/>
        </p:nvSpPr>
        <p:spPr>
          <a:xfrm>
            <a:off x="1024128" y="4160520"/>
            <a:ext cx="2377440" cy="914400"/>
          </a:xfrm>
          <a:prstGeom prst="rect">
            <a:avLst/>
          </a:prstGeom>
          <a:noFill/>
          <a:ln/>
        </p:spPr>
        <p:txBody>
          <a:bodyPr wrap="square" lIns="0" tIns="0" rIns="0" bIns="0" rtlCol="0" anchor="ctr"/>
          <a:lstStyle/>
          <a:p>
            <a:pPr marL="0" indent="0" algn="ctr">
              <a:buNone/>
            </a:pPr>
            <a:r>
              <a:rPr lang="en-US" sz="1500" b="1" dirty="0">
                <a:solidFill>
                  <a:srgbClr val="C6D2E2"/>
                </a:solidFill>
                <a:latin typeface="Calibri" pitchFamily="34" charset="0"/>
                <a:ea typeface="Calibri" pitchFamily="34" charset="-122"/>
                <a:cs typeface="Calibri" pitchFamily="34" charset="-120"/>
              </a:rPr>
              <a:t>4 tuyến nội dung</a:t>
            </a:r>
            <a:endParaRPr lang="en-US" sz="1500" dirty="0"/>
          </a:p>
        </p:txBody>
      </p:sp>
      <p:pic>
        <p:nvPicPr>
          <p:cNvPr id="17" name="Image 2" descr="/tmp/build/assets/icons/FaArrowRight_teal.png"/>
          <p:cNvPicPr>
            <a:picLocks noChangeAspect="1"/>
          </p:cNvPicPr>
          <p:nvPr/>
        </p:nvPicPr>
        <p:blipFill>
          <a:blip r:embed="rId6"/>
          <a:stretch>
            <a:fillRect/>
          </a:stretch>
        </p:blipFill>
        <p:spPr>
          <a:xfrm>
            <a:off x="3630168" y="4489704"/>
            <a:ext cx="310896" cy="310896"/>
          </a:xfrm>
          <a:prstGeom prst="rect">
            <a:avLst/>
          </a:prstGeom>
        </p:spPr>
      </p:pic>
      <p:sp>
        <p:nvSpPr>
          <p:cNvPr id="18" name="Shape 13"/>
          <p:cNvSpPr/>
          <p:nvPr/>
        </p:nvSpPr>
        <p:spPr>
          <a:xfrm>
            <a:off x="4270248" y="4389120"/>
            <a:ext cx="1828800" cy="457200"/>
          </a:xfrm>
          <a:prstGeom prst="roundRect">
            <a:avLst>
              <a:gd name="adj" fmla="val 50000"/>
            </a:avLst>
          </a:prstGeom>
          <a:solidFill>
            <a:srgbClr val="124B4A"/>
          </a:solidFill>
          <a:ln/>
        </p:spPr>
        <p:txBody>
          <a:bodyPr/>
          <a:lstStyle/>
          <a:p>
            <a:endParaRPr lang="en-US"/>
          </a:p>
        </p:txBody>
      </p:sp>
      <p:pic>
        <p:nvPicPr>
          <p:cNvPr id="19" name="Image 3" descr="/tmp/build/assets/icons/FaTheaterMasks_teal.png"/>
          <p:cNvPicPr>
            <a:picLocks noChangeAspect="1"/>
          </p:cNvPicPr>
          <p:nvPr/>
        </p:nvPicPr>
        <p:blipFill>
          <a:blip r:embed="rId7"/>
          <a:stretch>
            <a:fillRect/>
          </a:stretch>
        </p:blipFill>
        <p:spPr>
          <a:xfrm>
            <a:off x="4471416" y="4498848"/>
            <a:ext cx="237744" cy="237744"/>
          </a:xfrm>
          <a:prstGeom prst="rect">
            <a:avLst/>
          </a:prstGeom>
        </p:spPr>
      </p:pic>
      <p:sp>
        <p:nvSpPr>
          <p:cNvPr id="20" name="Text 14"/>
          <p:cNvSpPr/>
          <p:nvPr/>
        </p:nvSpPr>
        <p:spPr>
          <a:xfrm>
            <a:off x="4745736" y="4389120"/>
            <a:ext cx="1371600" cy="457200"/>
          </a:xfrm>
          <a:prstGeom prst="rect">
            <a:avLst/>
          </a:prstGeom>
          <a:noFill/>
          <a:ln/>
        </p:spPr>
        <p:txBody>
          <a:bodyPr wrap="square" lIns="0" tIns="0" rIns="0" bIns="0" rtlCol="0" anchor="ctr"/>
          <a:lstStyle/>
          <a:p>
            <a:pPr marL="0" indent="0" algn="ctr">
              <a:buNone/>
            </a:pPr>
            <a:r>
              <a:rPr lang="en-US" sz="1300" b="1" dirty="0">
                <a:solidFill>
                  <a:srgbClr val="F2F6FC"/>
                </a:solidFill>
                <a:latin typeface="Calibri" pitchFamily="34" charset="0"/>
                <a:ea typeface="Calibri" pitchFamily="34" charset="-122"/>
                <a:cs typeface="Calibri" pitchFamily="34" charset="-120"/>
              </a:rPr>
              <a:t>1 Concept</a:t>
            </a:r>
            <a:endParaRPr lang="en-US" sz="1300" dirty="0"/>
          </a:p>
        </p:txBody>
      </p:sp>
      <p:sp>
        <p:nvSpPr>
          <p:cNvPr id="21" name="Text 15"/>
          <p:cNvSpPr/>
          <p:nvPr/>
        </p:nvSpPr>
        <p:spPr>
          <a:xfrm>
            <a:off x="6144768" y="4160520"/>
            <a:ext cx="457200" cy="914400"/>
          </a:xfrm>
          <a:prstGeom prst="rect">
            <a:avLst/>
          </a:prstGeom>
          <a:noFill/>
          <a:ln/>
        </p:spPr>
        <p:txBody>
          <a:bodyPr wrap="square" lIns="0" tIns="0" rIns="0" bIns="0" rtlCol="0" anchor="ctr"/>
          <a:lstStyle/>
          <a:p>
            <a:pPr marL="0" indent="0" algn="ctr">
              <a:buNone/>
            </a:pPr>
            <a:r>
              <a:rPr lang="en-US" sz="2200" b="1" dirty="0">
                <a:solidFill>
                  <a:srgbClr val="2DD4BF"/>
                </a:solidFill>
                <a:latin typeface="Calibri" pitchFamily="34" charset="0"/>
                <a:ea typeface="Calibri" pitchFamily="34" charset="-122"/>
                <a:cs typeface="Calibri" pitchFamily="34" charset="-120"/>
              </a:rPr>
              <a:t>+</a:t>
            </a:r>
            <a:endParaRPr lang="en-US" sz="2200" dirty="0"/>
          </a:p>
        </p:txBody>
      </p:sp>
      <p:sp>
        <p:nvSpPr>
          <p:cNvPr id="22" name="Shape 16"/>
          <p:cNvSpPr/>
          <p:nvPr/>
        </p:nvSpPr>
        <p:spPr>
          <a:xfrm>
            <a:off x="6647688" y="4389120"/>
            <a:ext cx="1828800" cy="457200"/>
          </a:xfrm>
          <a:prstGeom prst="roundRect">
            <a:avLst>
              <a:gd name="adj" fmla="val 50000"/>
            </a:avLst>
          </a:prstGeom>
          <a:solidFill>
            <a:srgbClr val="3A2A12"/>
          </a:solidFill>
          <a:ln/>
        </p:spPr>
        <p:txBody>
          <a:bodyPr/>
          <a:lstStyle/>
          <a:p>
            <a:endParaRPr lang="en-US"/>
          </a:p>
        </p:txBody>
      </p:sp>
      <p:pic>
        <p:nvPicPr>
          <p:cNvPr id="23" name="Image 4" descr="/tmp/build/assets/icons/FaHeart_white.png"/>
          <p:cNvPicPr>
            <a:picLocks noChangeAspect="1"/>
          </p:cNvPicPr>
          <p:nvPr/>
        </p:nvPicPr>
        <p:blipFill>
          <a:blip r:embed="rId8"/>
          <a:stretch>
            <a:fillRect/>
          </a:stretch>
        </p:blipFill>
        <p:spPr>
          <a:xfrm>
            <a:off x="6848856" y="4498848"/>
            <a:ext cx="237744" cy="237744"/>
          </a:xfrm>
          <a:prstGeom prst="rect">
            <a:avLst/>
          </a:prstGeom>
        </p:spPr>
      </p:pic>
      <p:sp>
        <p:nvSpPr>
          <p:cNvPr id="24" name="Text 17"/>
          <p:cNvSpPr/>
          <p:nvPr/>
        </p:nvSpPr>
        <p:spPr>
          <a:xfrm>
            <a:off x="7123176" y="4389120"/>
            <a:ext cx="1371600" cy="457200"/>
          </a:xfrm>
          <a:prstGeom prst="rect">
            <a:avLst/>
          </a:prstGeom>
          <a:noFill/>
          <a:ln/>
        </p:spPr>
        <p:txBody>
          <a:bodyPr wrap="square" lIns="0" tIns="0" rIns="0" bIns="0" rtlCol="0" anchor="ctr"/>
          <a:lstStyle/>
          <a:p>
            <a:pPr marL="0" indent="0" algn="ctr">
              <a:buNone/>
            </a:pPr>
            <a:r>
              <a:rPr lang="en-US" sz="1300" b="1" dirty="0">
                <a:solidFill>
                  <a:srgbClr val="F2F6FC"/>
                </a:solidFill>
                <a:latin typeface="Calibri" pitchFamily="34" charset="0"/>
                <a:ea typeface="Calibri" pitchFamily="34" charset="-122"/>
                <a:cs typeface="Calibri" pitchFamily="34" charset="-120"/>
              </a:rPr>
              <a:t>Mẹ</a:t>
            </a:r>
            <a:endParaRPr lang="en-US" sz="1300" dirty="0"/>
          </a:p>
        </p:txBody>
      </p:sp>
      <p:sp>
        <p:nvSpPr>
          <p:cNvPr id="25" name="Shape 18"/>
          <p:cNvSpPr/>
          <p:nvPr/>
        </p:nvSpPr>
        <p:spPr>
          <a:xfrm>
            <a:off x="8613648" y="4389120"/>
            <a:ext cx="1828800" cy="457200"/>
          </a:xfrm>
          <a:prstGeom prst="roundRect">
            <a:avLst>
              <a:gd name="adj" fmla="val 50000"/>
            </a:avLst>
          </a:prstGeom>
          <a:solidFill>
            <a:srgbClr val="0E3A40"/>
          </a:solidFill>
          <a:ln/>
        </p:spPr>
        <p:txBody>
          <a:bodyPr/>
          <a:lstStyle/>
          <a:p>
            <a:endParaRPr lang="en-US"/>
          </a:p>
        </p:txBody>
      </p:sp>
      <p:pic>
        <p:nvPicPr>
          <p:cNvPr id="26" name="Image 5" descr="/tmp/build/assets/icons/FaChild_white.png"/>
          <p:cNvPicPr>
            <a:picLocks noChangeAspect="1"/>
          </p:cNvPicPr>
          <p:nvPr/>
        </p:nvPicPr>
        <p:blipFill>
          <a:blip r:embed="rId9"/>
          <a:stretch>
            <a:fillRect/>
          </a:stretch>
        </p:blipFill>
        <p:spPr>
          <a:xfrm>
            <a:off x="8814816" y="4498848"/>
            <a:ext cx="237744" cy="237744"/>
          </a:xfrm>
          <a:prstGeom prst="rect">
            <a:avLst/>
          </a:prstGeom>
        </p:spPr>
      </p:pic>
      <p:sp>
        <p:nvSpPr>
          <p:cNvPr id="27" name="Text 19"/>
          <p:cNvSpPr/>
          <p:nvPr/>
        </p:nvSpPr>
        <p:spPr>
          <a:xfrm>
            <a:off x="9089136" y="4389120"/>
            <a:ext cx="1371600" cy="457200"/>
          </a:xfrm>
          <a:prstGeom prst="rect">
            <a:avLst/>
          </a:prstGeom>
          <a:noFill/>
          <a:ln/>
        </p:spPr>
        <p:txBody>
          <a:bodyPr wrap="square" lIns="0" tIns="0" rIns="0" bIns="0" rtlCol="0" anchor="ctr"/>
          <a:lstStyle/>
          <a:p>
            <a:pPr marL="0" indent="0" algn="ctr">
              <a:buNone/>
            </a:pPr>
            <a:r>
              <a:rPr lang="en-US" sz="1300" b="1" dirty="0">
                <a:solidFill>
                  <a:srgbClr val="F2F6FC"/>
                </a:solidFill>
                <a:latin typeface="Calibri" pitchFamily="34" charset="0"/>
                <a:ea typeface="Calibri" pitchFamily="34" charset="-122"/>
                <a:cs typeface="Calibri" pitchFamily="34" charset="-120"/>
              </a:rPr>
              <a:t>Con</a:t>
            </a:r>
            <a:endParaRPr lang="en-US" sz="1300" dirty="0"/>
          </a:p>
        </p:txBody>
      </p:sp>
      <p:sp>
        <p:nvSpPr>
          <p:cNvPr id="28" name="Text 20"/>
          <p:cNvSpPr/>
          <p:nvPr/>
        </p:nvSpPr>
        <p:spPr>
          <a:xfrm>
            <a:off x="10579608" y="4160520"/>
            <a:ext cx="2011680" cy="914400"/>
          </a:xfrm>
          <a:prstGeom prst="rect">
            <a:avLst/>
          </a:prstGeom>
          <a:noFill/>
          <a:ln/>
        </p:spPr>
        <p:txBody>
          <a:bodyPr wrap="square" lIns="0" tIns="0" rIns="0" bIns="0" rtlCol="0" anchor="ctr"/>
          <a:lstStyle/>
          <a:p>
            <a:pPr marL="0" indent="0" algn="ctr">
              <a:buNone/>
            </a:pPr>
            <a:r>
              <a:rPr lang="en-US" sz="1150" i="1" dirty="0">
                <a:solidFill>
                  <a:srgbClr val="93A2B8"/>
                </a:solidFill>
                <a:latin typeface="Calibri" pitchFamily="34" charset="0"/>
                <a:ea typeface="Calibri" pitchFamily="34" charset="-122"/>
                <a:cs typeface="Calibri" pitchFamily="34" charset="-120"/>
              </a:rPr>
              <a:t>xuyên suốt cả kênh</a:t>
            </a:r>
            <a:endParaRPr lang="en-US" sz="1150" dirty="0"/>
          </a:p>
        </p:txBody>
      </p:sp>
      <p:sp>
        <p:nvSpPr>
          <p:cNvPr id="29" name="Text 21"/>
          <p:cNvSpPr/>
          <p:nvPr/>
        </p:nvSpPr>
        <p:spPr>
          <a:xfrm>
            <a:off x="566928" y="5257800"/>
            <a:ext cx="11057839" cy="457200"/>
          </a:xfrm>
          <a:prstGeom prst="rect">
            <a:avLst/>
          </a:prstGeom>
          <a:noFill/>
          <a:ln/>
        </p:spPr>
        <p:txBody>
          <a:bodyPr wrap="square" lIns="0" tIns="0" rIns="0" bIns="0" rtlCol="0" anchor="ctr"/>
          <a:lstStyle/>
          <a:p>
            <a:pPr marL="0" indent="0" algn="ctr">
              <a:buNone/>
            </a:pPr>
            <a:r>
              <a:rPr lang="en-US" sz="1200" i="1" dirty="0">
                <a:solidFill>
                  <a:srgbClr val="93A2B8"/>
                </a:solidFill>
                <a:latin typeface="Calibri" pitchFamily="34" charset="0"/>
                <a:ea typeface="Calibri" pitchFamily="34" charset="-122"/>
                <a:cs typeface="Calibri" pitchFamily="34" charset="-120"/>
              </a:rPr>
              <a:t>Với kế hoạch 3 tháng, đồng bộ 1 concept + 2 nhân vật giúp kênh giữ nhận diện nhất quán và tiết kiệm nguồn lực.</a:t>
            </a:r>
            <a:endParaRPr lang="en-US" sz="1200" dirty="0"/>
          </a:p>
        </p:txBody>
      </p:sp>
      <p:sp>
        <p:nvSpPr>
          <p:cNvPr id="30" name="Text 22"/>
          <p:cNvSpPr/>
          <p:nvPr/>
        </p:nvSpPr>
        <p:spPr>
          <a:xfrm>
            <a:off x="566928" y="6473952"/>
            <a:ext cx="5486400" cy="274320"/>
          </a:xfrm>
          <a:prstGeom prst="rect">
            <a:avLst/>
          </a:prstGeom>
          <a:noFill/>
          <a:ln/>
        </p:spPr>
        <p:txBody>
          <a:bodyPr wrap="square" lIns="0" tIns="0" rIns="0" bIns="0" rtlCol="0" anchor="ctr"/>
          <a:lstStyle/>
          <a:p>
            <a:pPr marL="0" indent="0" algn="l">
              <a:buNone/>
            </a:pPr>
            <a:r>
              <a:rPr lang="en-US" sz="850" kern="0" spc="200" dirty="0">
                <a:solidFill>
                  <a:srgbClr val="6F7E96"/>
                </a:solidFill>
                <a:latin typeface="Calibri" pitchFamily="34" charset="0"/>
                <a:ea typeface="Calibri" pitchFamily="34" charset="-122"/>
                <a:cs typeface="Calibri" pitchFamily="34" charset="-120"/>
              </a:rPr>
              <a:t>CASE STUDY · I CAN READ</a:t>
            </a:r>
            <a:endParaRPr lang="en-US" sz="850" dirty="0"/>
          </a:p>
        </p:txBody>
      </p:sp>
      <p:sp>
        <p:nvSpPr>
          <p:cNvPr id="31" name="Text 23"/>
          <p:cNvSpPr/>
          <p:nvPr/>
        </p:nvSpPr>
        <p:spPr>
          <a:xfrm>
            <a:off x="9795967" y="6473952"/>
            <a:ext cx="1828800" cy="274320"/>
          </a:xfrm>
          <a:prstGeom prst="rect">
            <a:avLst/>
          </a:prstGeom>
          <a:noFill/>
          <a:ln/>
        </p:spPr>
        <p:txBody>
          <a:bodyPr wrap="square" lIns="0" tIns="0" rIns="0" bIns="0" rtlCol="0" anchor="ctr"/>
          <a:lstStyle/>
          <a:p>
            <a:pPr marL="0" indent="0" algn="r">
              <a:buNone/>
            </a:pPr>
            <a:r>
              <a:rPr lang="en-US" sz="850" dirty="0">
                <a:solidFill>
                  <a:srgbClr val="6F7E96"/>
                </a:solidFill>
                <a:latin typeface="Calibri" pitchFamily="34" charset="0"/>
                <a:ea typeface="Calibri" pitchFamily="34" charset="-122"/>
                <a:cs typeface="Calibri" pitchFamily="34" charset="-120"/>
              </a:rPr>
              <a:t>12 / 22</a:t>
            </a:r>
            <a:endParaRPr lang="en-US" sz="85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Shape 0"/>
          <p:cNvSpPr/>
          <p:nvPr/>
        </p:nvSpPr>
        <p:spPr>
          <a:xfrm>
            <a:off x="566928" y="521208"/>
            <a:ext cx="201168" cy="68580"/>
          </a:xfrm>
          <a:prstGeom prst="rect">
            <a:avLst/>
          </a:prstGeom>
          <a:solidFill>
            <a:srgbClr val="2DD4BF"/>
          </a:solidFill>
          <a:ln/>
        </p:spPr>
        <p:txBody>
          <a:bodyPr/>
          <a:lstStyle/>
          <a:p>
            <a:endParaRPr lang="en-US"/>
          </a:p>
        </p:txBody>
      </p:sp>
      <p:sp>
        <p:nvSpPr>
          <p:cNvPr id="3" name="Text 1"/>
          <p:cNvSpPr/>
          <p:nvPr/>
        </p:nvSpPr>
        <p:spPr>
          <a:xfrm>
            <a:off x="868680" y="475488"/>
            <a:ext cx="10692079" cy="274320"/>
          </a:xfrm>
          <a:prstGeom prst="rect">
            <a:avLst/>
          </a:prstGeom>
          <a:noFill/>
          <a:ln/>
        </p:spPr>
        <p:txBody>
          <a:bodyPr wrap="square" lIns="0" tIns="0" rIns="0" bIns="0" rtlCol="0" anchor="ctr"/>
          <a:lstStyle/>
          <a:p>
            <a:pPr marL="0" indent="0" algn="l">
              <a:buNone/>
            </a:pPr>
            <a:r>
              <a:rPr lang="en-US" sz="1150" b="1" kern="0" spc="250" dirty="0">
                <a:solidFill>
                  <a:srgbClr val="2DD4BF"/>
                </a:solidFill>
                <a:latin typeface="Calibri" pitchFamily="34" charset="0"/>
                <a:ea typeface="Calibri" pitchFamily="34" charset="-122"/>
                <a:cs typeface="Calibri" pitchFamily="34" charset="-120"/>
              </a:rPr>
              <a:t>NGÔN NGỮ TRUYỀN THÔNG</a:t>
            </a:r>
            <a:endParaRPr lang="en-US" sz="1150" dirty="0"/>
          </a:p>
        </p:txBody>
      </p:sp>
      <p:sp>
        <p:nvSpPr>
          <p:cNvPr id="4" name="Text 2"/>
          <p:cNvSpPr/>
          <p:nvPr/>
        </p:nvSpPr>
        <p:spPr>
          <a:xfrm>
            <a:off x="566928" y="768096"/>
            <a:ext cx="11057839" cy="658368"/>
          </a:xfrm>
          <a:prstGeom prst="rect">
            <a:avLst/>
          </a:prstGeom>
          <a:noFill/>
          <a:ln/>
        </p:spPr>
        <p:txBody>
          <a:bodyPr wrap="square" lIns="0" tIns="0" rIns="0" bIns="0" rtlCol="0" anchor="ctr"/>
          <a:lstStyle/>
          <a:p>
            <a:pPr marL="0" indent="0" algn="l">
              <a:buNone/>
            </a:pPr>
            <a:r>
              <a:rPr lang="en-US" sz="2900" b="1" dirty="0">
                <a:solidFill>
                  <a:srgbClr val="F2F6FC"/>
                </a:solidFill>
                <a:latin typeface="Calibri" pitchFamily="34" charset="0"/>
                <a:ea typeface="Calibri" pitchFamily="34" charset="-122"/>
                <a:cs typeface="Calibri" pitchFamily="34" charset="-120"/>
              </a:rPr>
              <a:t>Nghệ Thuật Kể Chuyện Bằng Âm Thanh</a:t>
            </a:r>
            <a:endParaRPr lang="en-US" sz="2900" dirty="0"/>
          </a:p>
        </p:txBody>
      </p:sp>
      <p:sp>
        <p:nvSpPr>
          <p:cNvPr id="5" name="Shape 3"/>
          <p:cNvSpPr/>
          <p:nvPr/>
        </p:nvSpPr>
        <p:spPr>
          <a:xfrm>
            <a:off x="566928" y="1737360"/>
            <a:ext cx="6400800" cy="3474720"/>
          </a:xfrm>
          <a:prstGeom prst="roundRect">
            <a:avLst>
              <a:gd name="adj" fmla="val 2368"/>
            </a:avLst>
          </a:prstGeom>
          <a:solidFill>
            <a:srgbClr val="172645"/>
          </a:solidFill>
          <a:ln w="12700">
            <a:solidFill>
              <a:srgbClr val="2C3E63"/>
            </a:solidFill>
            <a:prstDash val="solid"/>
          </a:ln>
          <a:effectLst>
            <a:outerShdw blurRad="114300" dist="50800" dir="5400000" algn="bl" rotWithShape="0">
              <a:srgbClr val="000000">
                <a:alpha val="30000"/>
              </a:srgbClr>
            </a:outerShdw>
          </a:effectLst>
        </p:spPr>
        <p:txBody>
          <a:bodyPr/>
          <a:lstStyle/>
          <a:p>
            <a:endParaRPr lang="en-US"/>
          </a:p>
        </p:txBody>
      </p:sp>
      <p:pic>
        <p:nvPicPr>
          <p:cNvPr id="6" name="Image 0" descr="/tmp/build/assets/icons/FaQuoteLeft_teal.png"/>
          <p:cNvPicPr>
            <a:picLocks noChangeAspect="1"/>
          </p:cNvPicPr>
          <p:nvPr/>
        </p:nvPicPr>
        <p:blipFill>
          <a:blip r:embed="rId4"/>
          <a:stretch>
            <a:fillRect/>
          </a:stretch>
        </p:blipFill>
        <p:spPr>
          <a:xfrm>
            <a:off x="932688" y="2057400"/>
            <a:ext cx="640080" cy="640080"/>
          </a:xfrm>
          <a:prstGeom prst="rect">
            <a:avLst/>
          </a:prstGeom>
        </p:spPr>
      </p:pic>
      <p:sp>
        <p:nvSpPr>
          <p:cNvPr id="7" name="Text 4"/>
          <p:cNvSpPr/>
          <p:nvPr/>
        </p:nvSpPr>
        <p:spPr>
          <a:xfrm>
            <a:off x="932688" y="2880360"/>
            <a:ext cx="5669280" cy="1554480"/>
          </a:xfrm>
          <a:prstGeom prst="rect">
            <a:avLst/>
          </a:prstGeom>
          <a:noFill/>
          <a:ln/>
        </p:spPr>
        <p:txBody>
          <a:bodyPr wrap="square" lIns="0" tIns="0" rIns="0" bIns="0" rtlCol="0" anchor="t"/>
          <a:lstStyle/>
          <a:p>
            <a:pPr marL="0" indent="0">
              <a:lnSpc>
                <a:spcPct val="108000"/>
              </a:lnSpc>
              <a:buNone/>
            </a:pPr>
            <a:r>
              <a:rPr lang="en-US" sz="2300" b="1" i="1" dirty="0">
                <a:solidFill>
                  <a:srgbClr val="F2F6FC"/>
                </a:solidFill>
                <a:latin typeface="Calibri" pitchFamily="34" charset="0"/>
                <a:ea typeface="Calibri" pitchFamily="34" charset="-122"/>
                <a:cs typeface="Calibri" pitchFamily="34" charset="-120"/>
              </a:rPr>
              <a:t>Nỗi đau thầm kín là những thứ người ta chỉ ấp ủ trong đầu chứ không bao giờ nói ra.</a:t>
            </a:r>
            <a:endParaRPr lang="en-US" sz="2300" dirty="0"/>
          </a:p>
        </p:txBody>
      </p:sp>
      <p:sp>
        <p:nvSpPr>
          <p:cNvPr id="8" name="Text 5"/>
          <p:cNvSpPr/>
          <p:nvPr/>
        </p:nvSpPr>
        <p:spPr>
          <a:xfrm>
            <a:off x="932688" y="4526280"/>
            <a:ext cx="5669280" cy="365760"/>
          </a:xfrm>
          <a:prstGeom prst="rect">
            <a:avLst/>
          </a:prstGeom>
          <a:noFill/>
          <a:ln/>
        </p:spPr>
        <p:txBody>
          <a:bodyPr wrap="square" lIns="0" tIns="0" rIns="0" bIns="0" rtlCol="0" anchor="ctr"/>
          <a:lstStyle/>
          <a:p>
            <a:pPr marL="0" indent="0">
              <a:buNone/>
            </a:pPr>
            <a:r>
              <a:rPr lang="en-US" sz="1200" dirty="0">
                <a:solidFill>
                  <a:srgbClr val="2DD4BF"/>
                </a:solidFill>
                <a:latin typeface="Calibri" pitchFamily="34" charset="0"/>
                <a:ea typeface="Calibri" pitchFamily="34" charset="-122"/>
                <a:cs typeface="Calibri" pitchFamily="34" charset="-120"/>
              </a:rPr>
              <a:t>— Tư duy nền tảng cho cách thể hiện</a:t>
            </a:r>
            <a:endParaRPr lang="en-US" sz="1200" dirty="0"/>
          </a:p>
        </p:txBody>
      </p:sp>
      <p:sp>
        <p:nvSpPr>
          <p:cNvPr id="9" name="Shape 6"/>
          <p:cNvSpPr/>
          <p:nvPr/>
        </p:nvSpPr>
        <p:spPr>
          <a:xfrm>
            <a:off x="7223760" y="1737360"/>
            <a:ext cx="4416552" cy="2286000"/>
          </a:xfrm>
          <a:prstGeom prst="roundRect">
            <a:avLst>
              <a:gd name="adj" fmla="val 3600"/>
            </a:avLst>
          </a:prstGeom>
          <a:solidFill>
            <a:srgbClr val="13203B"/>
          </a:solidFill>
          <a:ln w="12700">
            <a:solidFill>
              <a:srgbClr val="2C3E63"/>
            </a:solidFill>
            <a:prstDash val="solid"/>
          </a:ln>
          <a:effectLst>
            <a:outerShdw blurRad="114300" dist="50800" dir="5400000" algn="bl" rotWithShape="0">
              <a:srgbClr val="000000">
                <a:alpha val="30000"/>
              </a:srgbClr>
            </a:outerShdw>
          </a:effectLst>
        </p:spPr>
        <p:txBody>
          <a:bodyPr/>
          <a:lstStyle/>
          <a:p>
            <a:endParaRPr lang="en-US"/>
          </a:p>
        </p:txBody>
      </p:sp>
      <p:sp>
        <p:nvSpPr>
          <p:cNvPr id="10" name="Shape 7"/>
          <p:cNvSpPr/>
          <p:nvPr/>
        </p:nvSpPr>
        <p:spPr>
          <a:xfrm>
            <a:off x="7461504" y="1975104"/>
            <a:ext cx="566928" cy="566928"/>
          </a:xfrm>
          <a:prstGeom prst="roundRect">
            <a:avLst>
              <a:gd name="adj" fmla="val 26000"/>
            </a:avLst>
          </a:prstGeom>
          <a:solidFill>
            <a:srgbClr val="13565E"/>
          </a:solidFill>
          <a:ln/>
          <a:effectLst>
            <a:outerShdw blurRad="88900" dist="38100" dir="5400000" algn="bl" rotWithShape="0">
              <a:srgbClr val="000000">
                <a:alpha val="30000"/>
              </a:srgbClr>
            </a:outerShdw>
          </a:effectLst>
        </p:spPr>
        <p:txBody>
          <a:bodyPr/>
          <a:lstStyle/>
          <a:p>
            <a:endParaRPr lang="en-US"/>
          </a:p>
        </p:txBody>
      </p:sp>
      <p:pic>
        <p:nvPicPr>
          <p:cNvPr id="11" name="Image 1" descr="/tmp/build/assets/icons/FaMicrophone_white.png"/>
          <p:cNvPicPr>
            <a:picLocks noChangeAspect="1"/>
          </p:cNvPicPr>
          <p:nvPr/>
        </p:nvPicPr>
        <p:blipFill>
          <a:blip r:embed="rId5"/>
          <a:stretch>
            <a:fillRect/>
          </a:stretch>
        </p:blipFill>
        <p:spPr>
          <a:xfrm>
            <a:off x="7608905" y="2122505"/>
            <a:ext cx="272125" cy="272125"/>
          </a:xfrm>
          <a:prstGeom prst="rect">
            <a:avLst/>
          </a:prstGeom>
        </p:spPr>
      </p:pic>
      <p:sp>
        <p:nvSpPr>
          <p:cNvPr id="12" name="Text 8"/>
          <p:cNvSpPr/>
          <p:nvPr/>
        </p:nvSpPr>
        <p:spPr>
          <a:xfrm>
            <a:off x="8193024" y="1975104"/>
            <a:ext cx="3209544" cy="566928"/>
          </a:xfrm>
          <a:prstGeom prst="rect">
            <a:avLst/>
          </a:prstGeom>
          <a:noFill/>
          <a:ln/>
        </p:spPr>
        <p:txBody>
          <a:bodyPr wrap="square" lIns="0" tIns="0" rIns="0" bIns="0" rtlCol="0" anchor="ctr"/>
          <a:lstStyle/>
          <a:p>
            <a:pPr marL="0" indent="0" algn="l">
              <a:buNone/>
            </a:pPr>
            <a:r>
              <a:rPr lang="en-US" sz="1450" b="1" dirty="0">
                <a:solidFill>
                  <a:srgbClr val="22D3EE"/>
                </a:solidFill>
                <a:latin typeface="Calibri" pitchFamily="34" charset="0"/>
                <a:ea typeface="Calibri" pitchFamily="34" charset="-122"/>
                <a:cs typeface="Calibri" pitchFamily="34" charset="-120"/>
              </a:rPr>
              <a:t>Video không thoại + Voiceover</a:t>
            </a:r>
            <a:endParaRPr lang="en-US" sz="1450" dirty="0"/>
          </a:p>
        </p:txBody>
      </p:sp>
      <p:sp>
        <p:nvSpPr>
          <p:cNvPr id="13" name="Text 9"/>
          <p:cNvSpPr/>
          <p:nvPr/>
        </p:nvSpPr>
        <p:spPr>
          <a:xfrm>
            <a:off x="7498080" y="2651760"/>
            <a:ext cx="3867912" cy="1170432"/>
          </a:xfrm>
          <a:prstGeom prst="rect">
            <a:avLst/>
          </a:prstGeom>
          <a:noFill/>
          <a:ln/>
        </p:spPr>
        <p:txBody>
          <a:bodyPr wrap="square" lIns="0" tIns="0" rIns="0" bIns="0" rtlCol="0" anchor="t"/>
          <a:lstStyle/>
          <a:p>
            <a:pPr marL="0" indent="0" algn="l">
              <a:lnSpc>
                <a:spcPct val="104000"/>
              </a:lnSpc>
              <a:buNone/>
            </a:pPr>
            <a:r>
              <a:rPr lang="en-US" sz="1180" dirty="0">
                <a:solidFill>
                  <a:srgbClr val="C6D2E2"/>
                </a:solidFill>
                <a:latin typeface="Calibri" pitchFamily="34" charset="0"/>
                <a:ea typeface="Calibri" pitchFamily="34" charset="-122"/>
                <a:cs typeface="Calibri" pitchFamily="34" charset="-120"/>
              </a:rPr>
              <a:t>Nhân vật không nói; chỉ lồng “tiếng lòng” bằng voiceover hậu kỳ — như một “người nói hộ nỗi niềm” mà nhân vật chưa nói ra được.</a:t>
            </a:r>
            <a:endParaRPr lang="en-US" sz="1180" dirty="0"/>
          </a:p>
        </p:txBody>
      </p:sp>
      <p:pic>
        <p:nvPicPr>
          <p:cNvPr id="14" name="Image 2" descr="/tmp/build/assets/icons/FaCheckCircle_green.png"/>
          <p:cNvPicPr>
            <a:picLocks noChangeAspect="1"/>
          </p:cNvPicPr>
          <p:nvPr/>
        </p:nvPicPr>
        <p:blipFill>
          <a:blip r:embed="rId6"/>
          <a:stretch>
            <a:fillRect/>
          </a:stretch>
        </p:blipFill>
        <p:spPr>
          <a:xfrm>
            <a:off x="7223760" y="4206240"/>
            <a:ext cx="310896" cy="310896"/>
          </a:xfrm>
          <a:prstGeom prst="rect">
            <a:avLst/>
          </a:prstGeom>
        </p:spPr>
      </p:pic>
      <p:sp>
        <p:nvSpPr>
          <p:cNvPr id="15" name="Text 10"/>
          <p:cNvSpPr/>
          <p:nvPr/>
        </p:nvSpPr>
        <p:spPr>
          <a:xfrm>
            <a:off x="7644384" y="4169664"/>
            <a:ext cx="3959352" cy="384048"/>
          </a:xfrm>
          <a:prstGeom prst="rect">
            <a:avLst/>
          </a:prstGeom>
          <a:noFill/>
          <a:ln/>
        </p:spPr>
        <p:txBody>
          <a:bodyPr wrap="square" lIns="0" tIns="0" rIns="0" bIns="0" rtlCol="0" anchor="ctr"/>
          <a:lstStyle/>
          <a:p>
            <a:pPr marL="0" indent="0">
              <a:buNone/>
            </a:pPr>
            <a:r>
              <a:rPr lang="en-US" sz="1200" dirty="0">
                <a:solidFill>
                  <a:srgbClr val="C6D2E2"/>
                </a:solidFill>
                <a:latin typeface="Calibri" pitchFamily="34" charset="0"/>
                <a:ea typeface="Calibri" pitchFamily="34" charset="-122"/>
                <a:cs typeface="Calibri" pitchFamily="34" charset="-120"/>
              </a:rPr>
              <a:t>Né hạn chế AI nhép miệng chưa mượt</a:t>
            </a:r>
            <a:endParaRPr lang="en-US" sz="1200" dirty="0"/>
          </a:p>
        </p:txBody>
      </p:sp>
      <p:pic>
        <p:nvPicPr>
          <p:cNvPr id="16" name="Image 3" descr="/tmp/build/assets/icons/FaCheckCircle_green.png"/>
          <p:cNvPicPr>
            <a:picLocks noChangeAspect="1"/>
          </p:cNvPicPr>
          <p:nvPr/>
        </p:nvPicPr>
        <p:blipFill>
          <a:blip r:embed="rId6"/>
          <a:stretch>
            <a:fillRect/>
          </a:stretch>
        </p:blipFill>
        <p:spPr>
          <a:xfrm>
            <a:off x="7223760" y="4754880"/>
            <a:ext cx="310896" cy="310896"/>
          </a:xfrm>
          <a:prstGeom prst="rect">
            <a:avLst/>
          </a:prstGeom>
        </p:spPr>
      </p:pic>
      <p:sp>
        <p:nvSpPr>
          <p:cNvPr id="17" name="Text 11"/>
          <p:cNvSpPr/>
          <p:nvPr/>
        </p:nvSpPr>
        <p:spPr>
          <a:xfrm>
            <a:off x="7644384" y="4718304"/>
            <a:ext cx="3959352" cy="384048"/>
          </a:xfrm>
          <a:prstGeom prst="rect">
            <a:avLst/>
          </a:prstGeom>
          <a:noFill/>
          <a:ln/>
        </p:spPr>
        <p:txBody>
          <a:bodyPr wrap="square" lIns="0" tIns="0" rIns="0" bIns="0" rtlCol="0" anchor="ctr"/>
          <a:lstStyle/>
          <a:p>
            <a:pPr marL="0" indent="0">
              <a:buNone/>
            </a:pPr>
            <a:r>
              <a:rPr lang="en-US" sz="1200" dirty="0">
                <a:solidFill>
                  <a:srgbClr val="C6D2E2"/>
                </a:solidFill>
                <a:latin typeface="Calibri" pitchFamily="34" charset="0"/>
                <a:ea typeface="Calibri" pitchFamily="34" charset="-122"/>
                <a:cs typeface="Calibri" pitchFamily="34" charset="-120"/>
              </a:rPr>
              <a:t>Chạm mạnh đến sự đồng cảm thầm kín</a:t>
            </a:r>
            <a:endParaRPr lang="en-US" sz="1200" dirty="0"/>
          </a:p>
        </p:txBody>
      </p:sp>
      <p:sp>
        <p:nvSpPr>
          <p:cNvPr id="18" name="Text 12"/>
          <p:cNvSpPr/>
          <p:nvPr/>
        </p:nvSpPr>
        <p:spPr>
          <a:xfrm>
            <a:off x="566928" y="6473952"/>
            <a:ext cx="5486400" cy="274320"/>
          </a:xfrm>
          <a:prstGeom prst="rect">
            <a:avLst/>
          </a:prstGeom>
          <a:noFill/>
          <a:ln/>
        </p:spPr>
        <p:txBody>
          <a:bodyPr wrap="square" lIns="0" tIns="0" rIns="0" bIns="0" rtlCol="0" anchor="ctr"/>
          <a:lstStyle/>
          <a:p>
            <a:pPr marL="0" indent="0" algn="l">
              <a:buNone/>
            </a:pPr>
            <a:r>
              <a:rPr lang="en-US" sz="850" kern="0" spc="200" dirty="0">
                <a:solidFill>
                  <a:srgbClr val="6F7E96"/>
                </a:solidFill>
                <a:latin typeface="Calibri" pitchFamily="34" charset="0"/>
                <a:ea typeface="Calibri" pitchFamily="34" charset="-122"/>
                <a:cs typeface="Calibri" pitchFamily="34" charset="-120"/>
              </a:rPr>
              <a:t>CASE STUDY · I CAN READ</a:t>
            </a:r>
            <a:endParaRPr lang="en-US" sz="850" dirty="0"/>
          </a:p>
        </p:txBody>
      </p:sp>
      <p:sp>
        <p:nvSpPr>
          <p:cNvPr id="19" name="Text 13"/>
          <p:cNvSpPr/>
          <p:nvPr/>
        </p:nvSpPr>
        <p:spPr>
          <a:xfrm>
            <a:off x="9795967" y="6473952"/>
            <a:ext cx="1828800" cy="274320"/>
          </a:xfrm>
          <a:prstGeom prst="rect">
            <a:avLst/>
          </a:prstGeom>
          <a:noFill/>
          <a:ln/>
        </p:spPr>
        <p:txBody>
          <a:bodyPr wrap="square" lIns="0" tIns="0" rIns="0" bIns="0" rtlCol="0" anchor="ctr"/>
          <a:lstStyle/>
          <a:p>
            <a:pPr marL="0" indent="0" algn="r">
              <a:buNone/>
            </a:pPr>
            <a:r>
              <a:rPr lang="en-US" sz="850" dirty="0">
                <a:solidFill>
                  <a:srgbClr val="6F7E96"/>
                </a:solidFill>
                <a:latin typeface="Calibri" pitchFamily="34" charset="0"/>
                <a:ea typeface="Calibri" pitchFamily="34" charset="-122"/>
                <a:cs typeface="Calibri" pitchFamily="34" charset="-120"/>
              </a:rPr>
              <a:t>13 / 22</a:t>
            </a:r>
            <a:endParaRPr lang="en-US" sz="850" dirty="0"/>
          </a:p>
        </p:txBody>
      </p:sp>
      <p:sp>
        <p:nvSpPr>
          <p:cNvPr id="21" name="Text 9">
            <a:extLst>
              <a:ext uri="{FF2B5EF4-FFF2-40B4-BE49-F238E27FC236}">
                <a16:creationId xmlns:a16="http://schemas.microsoft.com/office/drawing/2014/main" id="{FA666D6F-AB3C-423E-2949-081C27D82967}"/>
              </a:ext>
            </a:extLst>
          </p:cNvPr>
          <p:cNvSpPr/>
          <p:nvPr/>
        </p:nvSpPr>
        <p:spPr>
          <a:xfrm>
            <a:off x="2483257" y="5670890"/>
            <a:ext cx="7312710" cy="592750"/>
          </a:xfrm>
          <a:prstGeom prst="rect">
            <a:avLst/>
          </a:prstGeom>
          <a:noFill/>
          <a:ln/>
        </p:spPr>
        <p:txBody>
          <a:bodyPr wrap="square" lIns="0" tIns="0" rIns="0" bIns="0" rtlCol="0" anchor="t"/>
          <a:lstStyle/>
          <a:p>
            <a:pPr marL="0" indent="0" algn="l">
              <a:lnSpc>
                <a:spcPct val="104000"/>
              </a:lnSpc>
              <a:buNone/>
            </a:pPr>
            <a:r>
              <a:rPr lang="en-US" sz="2400" dirty="0" err="1">
                <a:solidFill>
                  <a:srgbClr val="C6D2E2"/>
                </a:solidFill>
                <a:latin typeface="Calibri" pitchFamily="34" charset="0"/>
                <a:ea typeface="Calibri" pitchFamily="34" charset="-122"/>
                <a:cs typeface="Calibri" pitchFamily="34" charset="-120"/>
              </a:rPr>
              <a:t>Vấn</a:t>
            </a:r>
            <a:r>
              <a:rPr lang="en-US" sz="2400" dirty="0">
                <a:solidFill>
                  <a:srgbClr val="C6D2E2"/>
                </a:solidFill>
                <a:latin typeface="Calibri" pitchFamily="34" charset="0"/>
                <a:ea typeface="Calibri" pitchFamily="34" charset="-122"/>
                <a:cs typeface="Calibri" pitchFamily="34" charset="-120"/>
              </a:rPr>
              <a:t> </a:t>
            </a:r>
            <a:r>
              <a:rPr lang="en-US" sz="2400" dirty="0" err="1">
                <a:solidFill>
                  <a:srgbClr val="C6D2E2"/>
                </a:solidFill>
                <a:latin typeface="Calibri" pitchFamily="34" charset="0"/>
                <a:ea typeface="Calibri" pitchFamily="34" charset="-122"/>
                <a:cs typeface="Calibri" pitchFamily="34" charset="-120"/>
              </a:rPr>
              <a:t>đề</a:t>
            </a:r>
            <a:r>
              <a:rPr lang="en-US" sz="2400" dirty="0">
                <a:solidFill>
                  <a:srgbClr val="C6D2E2"/>
                </a:solidFill>
                <a:latin typeface="Calibri" pitchFamily="34" charset="0"/>
                <a:ea typeface="Calibri" pitchFamily="34" charset="-122"/>
                <a:cs typeface="Calibri" pitchFamily="34" charset="-120"/>
              </a:rPr>
              <a:t> </a:t>
            </a:r>
            <a:r>
              <a:rPr lang="en-US" sz="2400" dirty="0" err="1">
                <a:solidFill>
                  <a:srgbClr val="C6D2E2"/>
                </a:solidFill>
                <a:latin typeface="Calibri" pitchFamily="34" charset="0"/>
                <a:ea typeface="Calibri" pitchFamily="34" charset="-122"/>
                <a:cs typeface="Calibri" pitchFamily="34" charset="-120"/>
              </a:rPr>
              <a:t>này</a:t>
            </a:r>
            <a:r>
              <a:rPr lang="en-US" sz="2400" dirty="0">
                <a:solidFill>
                  <a:srgbClr val="C6D2E2"/>
                </a:solidFill>
                <a:latin typeface="Calibri" pitchFamily="34" charset="0"/>
                <a:ea typeface="Calibri" pitchFamily="34" charset="-122"/>
                <a:cs typeface="Calibri" pitchFamily="34" charset="-120"/>
              </a:rPr>
              <a:t> </a:t>
            </a:r>
            <a:r>
              <a:rPr lang="en-US" sz="2400" dirty="0" err="1">
                <a:solidFill>
                  <a:srgbClr val="C6D2E2"/>
                </a:solidFill>
                <a:latin typeface="Calibri" pitchFamily="34" charset="0"/>
                <a:ea typeface="Calibri" pitchFamily="34" charset="-122"/>
                <a:cs typeface="Calibri" pitchFamily="34" charset="-120"/>
              </a:rPr>
              <a:t>là</a:t>
            </a:r>
            <a:r>
              <a:rPr lang="en-US" sz="2400" dirty="0">
                <a:solidFill>
                  <a:srgbClr val="C6D2E2"/>
                </a:solidFill>
                <a:latin typeface="Calibri" pitchFamily="34" charset="0"/>
                <a:ea typeface="Calibri" pitchFamily="34" charset="-122"/>
                <a:cs typeface="Calibri" pitchFamily="34" charset="-120"/>
              </a:rPr>
              <a:t> do </a:t>
            </a:r>
            <a:r>
              <a:rPr lang="en-US" sz="2400" dirty="0" err="1">
                <a:solidFill>
                  <a:srgbClr val="C6D2E2"/>
                </a:solidFill>
                <a:latin typeface="Calibri" pitchFamily="34" charset="0"/>
                <a:ea typeface="Calibri" pitchFamily="34" charset="-122"/>
                <a:cs typeface="Calibri" pitchFamily="34" charset="-120"/>
              </a:rPr>
              <a:t>người</a:t>
            </a:r>
            <a:r>
              <a:rPr lang="en-US" sz="2400" dirty="0">
                <a:solidFill>
                  <a:srgbClr val="C6D2E2"/>
                </a:solidFill>
                <a:latin typeface="Calibri" pitchFamily="34" charset="0"/>
                <a:ea typeface="Calibri" pitchFamily="34" charset="-122"/>
                <a:cs typeface="Calibri" pitchFamily="34" charset="-120"/>
              </a:rPr>
              <a:t> </a:t>
            </a:r>
            <a:r>
              <a:rPr lang="en-US" sz="2400" dirty="0" err="1">
                <a:solidFill>
                  <a:srgbClr val="C6D2E2"/>
                </a:solidFill>
                <a:latin typeface="Calibri" pitchFamily="34" charset="0"/>
                <a:ea typeface="Calibri" pitchFamily="34" charset="-122"/>
                <a:cs typeface="Calibri" pitchFamily="34" charset="-120"/>
              </a:rPr>
              <a:t>phải</a:t>
            </a:r>
            <a:r>
              <a:rPr lang="en-US" sz="2400" dirty="0">
                <a:solidFill>
                  <a:srgbClr val="C6D2E2"/>
                </a:solidFill>
                <a:latin typeface="Calibri" pitchFamily="34" charset="0"/>
                <a:ea typeface="Calibri" pitchFamily="34" charset="-122"/>
                <a:cs typeface="Calibri" pitchFamily="34" charset="-120"/>
              </a:rPr>
              <a:t> </a:t>
            </a:r>
            <a:r>
              <a:rPr lang="en-US" sz="2400" dirty="0" err="1">
                <a:solidFill>
                  <a:srgbClr val="C6D2E2"/>
                </a:solidFill>
                <a:latin typeface="Calibri" pitchFamily="34" charset="0"/>
                <a:ea typeface="Calibri" pitchFamily="34" charset="-122"/>
                <a:cs typeface="Calibri" pitchFamily="34" charset="-120"/>
              </a:rPr>
              <a:t>nhận</a:t>
            </a:r>
            <a:r>
              <a:rPr lang="en-US" sz="2400" dirty="0">
                <a:solidFill>
                  <a:srgbClr val="C6D2E2"/>
                </a:solidFill>
                <a:latin typeface="Calibri" pitchFamily="34" charset="0"/>
                <a:ea typeface="Calibri" pitchFamily="34" charset="-122"/>
                <a:cs typeface="Calibri" pitchFamily="34" charset="-120"/>
              </a:rPr>
              <a:t> </a:t>
            </a:r>
            <a:r>
              <a:rPr lang="en-US" sz="2400" dirty="0" err="1">
                <a:solidFill>
                  <a:srgbClr val="C6D2E2"/>
                </a:solidFill>
                <a:latin typeface="Calibri" pitchFamily="34" charset="0"/>
                <a:ea typeface="Calibri" pitchFamily="34" charset="-122"/>
                <a:cs typeface="Calibri" pitchFamily="34" charset="-120"/>
              </a:rPr>
              <a:t>ra</a:t>
            </a:r>
            <a:r>
              <a:rPr lang="en-US" sz="2400" dirty="0">
                <a:solidFill>
                  <a:srgbClr val="C6D2E2"/>
                </a:solidFill>
                <a:latin typeface="Calibri" pitchFamily="34" charset="0"/>
                <a:ea typeface="Calibri" pitchFamily="34" charset="-122"/>
                <a:cs typeface="Calibri" pitchFamily="34" charset="-120"/>
              </a:rPr>
              <a:t>!!</a:t>
            </a:r>
            <a:endParaRPr lang="en-US" sz="2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6583680" y="640080"/>
            <a:ext cx="5120640" cy="5486400"/>
          </a:xfrm>
          <a:prstGeom prst="rect">
            <a:avLst/>
          </a:prstGeom>
          <a:noFill/>
          <a:ln/>
        </p:spPr>
        <p:txBody>
          <a:bodyPr wrap="square" lIns="0" tIns="0" rIns="0" bIns="0" rtlCol="0" anchor="ctr"/>
          <a:lstStyle/>
          <a:p>
            <a:pPr marL="0" indent="0" algn="r">
              <a:buNone/>
            </a:pPr>
            <a:r>
              <a:rPr lang="en-US" sz="30000" b="1" dirty="0">
                <a:solidFill>
                  <a:srgbClr val="15233E"/>
                </a:solidFill>
                <a:latin typeface="Calibri" pitchFamily="34" charset="0"/>
                <a:ea typeface="Calibri" pitchFamily="34" charset="-122"/>
                <a:cs typeface="Calibri" pitchFamily="34" charset="-120"/>
              </a:rPr>
              <a:t>03</a:t>
            </a:r>
            <a:endParaRPr lang="en-US" sz="30000" dirty="0"/>
          </a:p>
        </p:txBody>
      </p:sp>
      <p:sp>
        <p:nvSpPr>
          <p:cNvPr id="3" name="Shape 1"/>
          <p:cNvSpPr/>
          <p:nvPr/>
        </p:nvSpPr>
        <p:spPr>
          <a:xfrm>
            <a:off x="566928" y="2670048"/>
            <a:ext cx="256032" cy="82296"/>
          </a:xfrm>
          <a:prstGeom prst="rect">
            <a:avLst/>
          </a:prstGeom>
          <a:solidFill>
            <a:srgbClr val="2DD4BF"/>
          </a:solidFill>
          <a:ln/>
        </p:spPr>
        <p:txBody>
          <a:bodyPr/>
          <a:lstStyle/>
          <a:p>
            <a:endParaRPr lang="en-US"/>
          </a:p>
        </p:txBody>
      </p:sp>
      <p:sp>
        <p:nvSpPr>
          <p:cNvPr id="4" name="Text 2"/>
          <p:cNvSpPr/>
          <p:nvPr/>
        </p:nvSpPr>
        <p:spPr>
          <a:xfrm>
            <a:off x="950976" y="2560320"/>
            <a:ext cx="7315200" cy="310896"/>
          </a:xfrm>
          <a:prstGeom prst="rect">
            <a:avLst/>
          </a:prstGeom>
          <a:noFill/>
          <a:ln/>
        </p:spPr>
        <p:txBody>
          <a:bodyPr wrap="square" lIns="0" tIns="0" rIns="0" bIns="0" rtlCol="0" anchor="ctr"/>
          <a:lstStyle/>
          <a:p>
            <a:pPr marL="0" indent="0">
              <a:buNone/>
            </a:pPr>
            <a:r>
              <a:rPr lang="en-US" sz="1400" b="1" kern="0" spc="400" dirty="0">
                <a:solidFill>
                  <a:srgbClr val="2DD4BF"/>
                </a:solidFill>
                <a:latin typeface="Calibri" pitchFamily="34" charset="0"/>
                <a:ea typeface="Calibri" pitchFamily="34" charset="-122"/>
                <a:cs typeface="Calibri" pitchFamily="34" charset="-120"/>
              </a:rPr>
              <a:t>CHƯƠNG III</a:t>
            </a:r>
            <a:endParaRPr lang="en-US" sz="1400" dirty="0"/>
          </a:p>
        </p:txBody>
      </p:sp>
      <p:sp>
        <p:nvSpPr>
          <p:cNvPr id="5" name="Text 3"/>
          <p:cNvSpPr/>
          <p:nvPr/>
        </p:nvSpPr>
        <p:spPr>
          <a:xfrm>
            <a:off x="566928" y="2971800"/>
            <a:ext cx="7498080" cy="1280160"/>
          </a:xfrm>
          <a:prstGeom prst="rect">
            <a:avLst/>
          </a:prstGeom>
          <a:noFill/>
          <a:ln/>
        </p:spPr>
        <p:txBody>
          <a:bodyPr wrap="square" lIns="0" tIns="0" rIns="0" bIns="0" rtlCol="0" anchor="ctr"/>
          <a:lstStyle/>
          <a:p>
            <a:pPr marL="0" indent="0">
              <a:lnSpc>
                <a:spcPct val="98000"/>
              </a:lnSpc>
              <a:buNone/>
            </a:pPr>
            <a:r>
              <a:rPr lang="en-US" sz="4400" b="1" dirty="0">
                <a:solidFill>
                  <a:srgbClr val="F2F6FC"/>
                </a:solidFill>
                <a:latin typeface="Calibri" pitchFamily="34" charset="0"/>
                <a:ea typeface="Calibri" pitchFamily="34" charset="-122"/>
                <a:cs typeface="Calibri" pitchFamily="34" charset="-120"/>
              </a:rPr>
              <a:t>Sản Xuất &amp;</a:t>
            </a:r>
            <a:endParaRPr lang="en-US" sz="4400" dirty="0"/>
          </a:p>
          <a:p>
            <a:pPr marL="0" indent="0">
              <a:lnSpc>
                <a:spcPct val="98000"/>
              </a:lnSpc>
              <a:buNone/>
            </a:pPr>
            <a:r>
              <a:rPr lang="en-US" sz="4400" b="1" dirty="0">
                <a:solidFill>
                  <a:srgbClr val="F2F6FC"/>
                </a:solidFill>
                <a:latin typeface="Calibri" pitchFamily="34" charset="0"/>
                <a:ea typeface="Calibri" pitchFamily="34" charset="-122"/>
                <a:cs typeface="Calibri" pitchFamily="34" charset="-120"/>
              </a:rPr>
              <a:t>Đóng Gói Tự Động</a:t>
            </a:r>
            <a:endParaRPr lang="en-US" sz="4400" dirty="0"/>
          </a:p>
        </p:txBody>
      </p:sp>
      <p:sp>
        <p:nvSpPr>
          <p:cNvPr id="6" name="Text 4"/>
          <p:cNvSpPr/>
          <p:nvPr/>
        </p:nvSpPr>
        <p:spPr>
          <a:xfrm>
            <a:off x="566928" y="4434840"/>
            <a:ext cx="6949440" cy="914400"/>
          </a:xfrm>
          <a:prstGeom prst="rect">
            <a:avLst/>
          </a:prstGeom>
          <a:noFill/>
          <a:ln/>
        </p:spPr>
        <p:txBody>
          <a:bodyPr wrap="square" lIns="0" tIns="0" rIns="0" bIns="0" rtlCol="0" anchor="t"/>
          <a:lstStyle/>
          <a:p>
            <a:pPr marL="0" indent="0">
              <a:lnSpc>
                <a:spcPct val="112000"/>
              </a:lnSpc>
              <a:buNone/>
            </a:pPr>
            <a:r>
              <a:rPr lang="en-US" sz="1450" dirty="0">
                <a:solidFill>
                  <a:srgbClr val="C6D2E2"/>
                </a:solidFill>
                <a:latin typeface="Calibri" pitchFamily="34" charset="0"/>
                <a:ea typeface="Calibri" pitchFamily="34" charset="-122"/>
                <a:cs typeface="Calibri" pitchFamily="34" charset="-120"/>
              </a:rPr>
              <a:t>Kỹ thuật phân cảnh, tối ưu công nghệ giữ chi tiết nhân vật phức tạp và đóng gói tự động hóa bằng AI.</a:t>
            </a:r>
            <a:endParaRPr lang="en-US" sz="1450" dirty="0"/>
          </a:p>
        </p:txBody>
      </p:sp>
      <p:sp>
        <p:nvSpPr>
          <p:cNvPr id="7" name="Text 5"/>
          <p:cNvSpPr/>
          <p:nvPr/>
        </p:nvSpPr>
        <p:spPr>
          <a:xfrm>
            <a:off x="566928" y="6473952"/>
            <a:ext cx="5486400" cy="274320"/>
          </a:xfrm>
          <a:prstGeom prst="rect">
            <a:avLst/>
          </a:prstGeom>
          <a:noFill/>
          <a:ln/>
        </p:spPr>
        <p:txBody>
          <a:bodyPr wrap="square" lIns="0" tIns="0" rIns="0" bIns="0" rtlCol="0" anchor="ctr"/>
          <a:lstStyle/>
          <a:p>
            <a:pPr marL="0" indent="0" algn="l">
              <a:buNone/>
            </a:pPr>
            <a:r>
              <a:rPr lang="en-US" sz="850" kern="0" spc="200" dirty="0">
                <a:solidFill>
                  <a:srgbClr val="6F7E96"/>
                </a:solidFill>
                <a:latin typeface="Calibri" pitchFamily="34" charset="0"/>
                <a:ea typeface="Calibri" pitchFamily="34" charset="-122"/>
                <a:cs typeface="Calibri" pitchFamily="34" charset="-120"/>
              </a:rPr>
              <a:t>CASE STUDY · I CAN READ</a:t>
            </a:r>
            <a:endParaRPr lang="en-US" sz="850" dirty="0"/>
          </a:p>
        </p:txBody>
      </p:sp>
      <p:sp>
        <p:nvSpPr>
          <p:cNvPr id="8" name="Text 6"/>
          <p:cNvSpPr/>
          <p:nvPr/>
        </p:nvSpPr>
        <p:spPr>
          <a:xfrm>
            <a:off x="9795967" y="6473952"/>
            <a:ext cx="1828800" cy="274320"/>
          </a:xfrm>
          <a:prstGeom prst="rect">
            <a:avLst/>
          </a:prstGeom>
          <a:noFill/>
          <a:ln/>
        </p:spPr>
        <p:txBody>
          <a:bodyPr wrap="square" lIns="0" tIns="0" rIns="0" bIns="0" rtlCol="0" anchor="ctr"/>
          <a:lstStyle/>
          <a:p>
            <a:pPr marL="0" indent="0" algn="r">
              <a:buNone/>
            </a:pPr>
            <a:r>
              <a:rPr lang="en-US" sz="850" dirty="0">
                <a:solidFill>
                  <a:srgbClr val="6F7E96"/>
                </a:solidFill>
                <a:latin typeface="Calibri" pitchFamily="34" charset="0"/>
                <a:ea typeface="Calibri" pitchFamily="34" charset="-122"/>
                <a:cs typeface="Calibri" pitchFamily="34" charset="-120"/>
              </a:rPr>
              <a:t>14 / 22</a:t>
            </a:r>
            <a:endParaRPr lang="en-US" sz="85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Shape 0"/>
          <p:cNvSpPr/>
          <p:nvPr/>
        </p:nvSpPr>
        <p:spPr>
          <a:xfrm>
            <a:off x="566928" y="521208"/>
            <a:ext cx="201168" cy="68580"/>
          </a:xfrm>
          <a:prstGeom prst="rect">
            <a:avLst/>
          </a:prstGeom>
          <a:solidFill>
            <a:srgbClr val="2DD4BF"/>
          </a:solidFill>
          <a:ln/>
        </p:spPr>
        <p:txBody>
          <a:bodyPr/>
          <a:lstStyle/>
          <a:p>
            <a:endParaRPr lang="en-US"/>
          </a:p>
        </p:txBody>
      </p:sp>
      <p:sp>
        <p:nvSpPr>
          <p:cNvPr id="3" name="Text 1"/>
          <p:cNvSpPr/>
          <p:nvPr/>
        </p:nvSpPr>
        <p:spPr>
          <a:xfrm>
            <a:off x="868680" y="475488"/>
            <a:ext cx="10692079" cy="274320"/>
          </a:xfrm>
          <a:prstGeom prst="rect">
            <a:avLst/>
          </a:prstGeom>
          <a:noFill/>
          <a:ln/>
        </p:spPr>
        <p:txBody>
          <a:bodyPr wrap="square" lIns="0" tIns="0" rIns="0" bIns="0" rtlCol="0" anchor="ctr"/>
          <a:lstStyle/>
          <a:p>
            <a:pPr marL="0" indent="0" algn="l">
              <a:buNone/>
            </a:pPr>
            <a:r>
              <a:rPr lang="en-US" sz="1150" b="1" kern="0" spc="250" dirty="0">
                <a:solidFill>
                  <a:srgbClr val="2DD4BF"/>
                </a:solidFill>
                <a:latin typeface="Calibri" pitchFamily="34" charset="0"/>
                <a:ea typeface="Calibri" pitchFamily="34" charset="-122"/>
                <a:cs typeface="Calibri" pitchFamily="34" charset="-120"/>
              </a:rPr>
              <a:t>GIẢI BÀI TOÁN THỜI LƯỢNG</a:t>
            </a:r>
            <a:endParaRPr lang="en-US" sz="1150" dirty="0"/>
          </a:p>
        </p:txBody>
      </p:sp>
      <p:sp>
        <p:nvSpPr>
          <p:cNvPr id="4" name="Text 2"/>
          <p:cNvSpPr/>
          <p:nvPr/>
        </p:nvSpPr>
        <p:spPr>
          <a:xfrm>
            <a:off x="566928" y="768096"/>
            <a:ext cx="11057839" cy="658368"/>
          </a:xfrm>
          <a:prstGeom prst="rect">
            <a:avLst/>
          </a:prstGeom>
          <a:noFill/>
          <a:ln/>
        </p:spPr>
        <p:txBody>
          <a:bodyPr wrap="square" lIns="0" tIns="0" rIns="0" bIns="0" rtlCol="0" anchor="ctr"/>
          <a:lstStyle/>
          <a:p>
            <a:pPr marL="0" indent="0" algn="l">
              <a:buNone/>
            </a:pPr>
            <a:r>
              <a:rPr lang="en-US" sz="2900" b="1" dirty="0">
                <a:solidFill>
                  <a:srgbClr val="F2F6FC"/>
                </a:solidFill>
                <a:latin typeface="Calibri" pitchFamily="34" charset="0"/>
                <a:ea typeface="Calibri" pitchFamily="34" charset="-122"/>
                <a:cs typeface="Calibri" pitchFamily="34" charset="-120"/>
              </a:rPr>
              <a:t>Kỹ Thuật Phân Cảnh (Storyboard)</a:t>
            </a:r>
            <a:endParaRPr lang="en-US" sz="2900" dirty="0"/>
          </a:p>
        </p:txBody>
      </p:sp>
      <p:sp>
        <p:nvSpPr>
          <p:cNvPr id="5" name="Shape 3"/>
          <p:cNvSpPr/>
          <p:nvPr/>
        </p:nvSpPr>
        <p:spPr>
          <a:xfrm>
            <a:off x="566928" y="1691640"/>
            <a:ext cx="5349240" cy="1783080"/>
          </a:xfrm>
          <a:prstGeom prst="roundRect">
            <a:avLst>
              <a:gd name="adj" fmla="val 4615"/>
            </a:avLst>
          </a:prstGeom>
          <a:solidFill>
            <a:srgbClr val="13203B"/>
          </a:solidFill>
          <a:ln w="12700">
            <a:solidFill>
              <a:srgbClr val="2C3E63"/>
            </a:solidFill>
            <a:prstDash val="solid"/>
          </a:ln>
          <a:effectLst>
            <a:outerShdw blurRad="114300" dist="50800" dir="5400000" algn="bl" rotWithShape="0">
              <a:srgbClr val="000000">
                <a:alpha val="30000"/>
              </a:srgbClr>
            </a:outerShdw>
          </a:effectLst>
        </p:spPr>
        <p:txBody>
          <a:bodyPr/>
          <a:lstStyle/>
          <a:p>
            <a:endParaRPr lang="en-US"/>
          </a:p>
        </p:txBody>
      </p:sp>
      <p:sp>
        <p:nvSpPr>
          <p:cNvPr id="6" name="Shape 4"/>
          <p:cNvSpPr/>
          <p:nvPr/>
        </p:nvSpPr>
        <p:spPr>
          <a:xfrm>
            <a:off x="804672" y="1929384"/>
            <a:ext cx="566928" cy="566928"/>
          </a:xfrm>
          <a:prstGeom prst="roundRect">
            <a:avLst>
              <a:gd name="adj" fmla="val 26000"/>
            </a:avLst>
          </a:prstGeom>
          <a:solidFill>
            <a:srgbClr val="7A4A12"/>
          </a:solidFill>
          <a:ln/>
          <a:effectLst>
            <a:outerShdw blurRad="88900" dist="38100" dir="5400000" algn="bl" rotWithShape="0">
              <a:srgbClr val="000000">
                <a:alpha val="30000"/>
              </a:srgbClr>
            </a:outerShdw>
          </a:effectLst>
        </p:spPr>
        <p:txBody>
          <a:bodyPr/>
          <a:lstStyle/>
          <a:p>
            <a:endParaRPr lang="en-US"/>
          </a:p>
        </p:txBody>
      </p:sp>
      <p:pic>
        <p:nvPicPr>
          <p:cNvPr id="7" name="Image 0" descr="/tmp/build/assets/icons/FaHourglassHalf_white.png"/>
          <p:cNvPicPr>
            <a:picLocks noChangeAspect="1"/>
          </p:cNvPicPr>
          <p:nvPr/>
        </p:nvPicPr>
        <p:blipFill>
          <a:blip r:embed="rId4"/>
          <a:stretch>
            <a:fillRect/>
          </a:stretch>
        </p:blipFill>
        <p:spPr>
          <a:xfrm>
            <a:off x="952073" y="2076785"/>
            <a:ext cx="272125" cy="272125"/>
          </a:xfrm>
          <a:prstGeom prst="rect">
            <a:avLst/>
          </a:prstGeom>
        </p:spPr>
      </p:pic>
      <p:sp>
        <p:nvSpPr>
          <p:cNvPr id="8" name="Text 5"/>
          <p:cNvSpPr/>
          <p:nvPr/>
        </p:nvSpPr>
        <p:spPr>
          <a:xfrm>
            <a:off x="1536192" y="1929384"/>
            <a:ext cx="4142232" cy="566928"/>
          </a:xfrm>
          <a:prstGeom prst="rect">
            <a:avLst/>
          </a:prstGeom>
          <a:noFill/>
          <a:ln/>
        </p:spPr>
        <p:txBody>
          <a:bodyPr wrap="square" lIns="0" tIns="0" rIns="0" bIns="0" rtlCol="0" anchor="ctr"/>
          <a:lstStyle/>
          <a:p>
            <a:pPr marL="0" indent="0" algn="l">
              <a:buNone/>
            </a:pPr>
            <a:r>
              <a:rPr lang="en-US" sz="1450" b="1" dirty="0">
                <a:solidFill>
                  <a:srgbClr val="FBBF24"/>
                </a:solidFill>
                <a:latin typeface="Calibri" pitchFamily="34" charset="0"/>
                <a:ea typeface="Calibri" pitchFamily="34" charset="-122"/>
                <a:cs typeface="Calibri" pitchFamily="34" charset="-120"/>
              </a:rPr>
              <a:t>Giới hạn của AI</a:t>
            </a:r>
            <a:endParaRPr lang="en-US" sz="1450" dirty="0"/>
          </a:p>
        </p:txBody>
      </p:sp>
      <p:sp>
        <p:nvSpPr>
          <p:cNvPr id="9" name="Text 6"/>
          <p:cNvSpPr/>
          <p:nvPr/>
        </p:nvSpPr>
        <p:spPr>
          <a:xfrm>
            <a:off x="841248" y="2606040"/>
            <a:ext cx="4800600" cy="667512"/>
          </a:xfrm>
          <a:prstGeom prst="rect">
            <a:avLst/>
          </a:prstGeom>
          <a:noFill/>
          <a:ln/>
        </p:spPr>
        <p:txBody>
          <a:bodyPr wrap="square" lIns="0" tIns="0" rIns="0" bIns="0" rtlCol="0" anchor="t"/>
          <a:lstStyle/>
          <a:p>
            <a:pPr marL="0" indent="0" algn="l">
              <a:lnSpc>
                <a:spcPct val="104000"/>
              </a:lnSpc>
              <a:buNone/>
            </a:pPr>
            <a:r>
              <a:rPr lang="en-US" sz="1180" dirty="0">
                <a:solidFill>
                  <a:srgbClr val="C6D2E2"/>
                </a:solidFill>
                <a:latin typeface="Calibri" pitchFamily="34" charset="0"/>
                <a:ea typeface="Calibri" pitchFamily="34" charset="-122"/>
                <a:cs typeface="Calibri" pitchFamily="34" charset="-120"/>
              </a:rPr>
              <a:t>Các tool AI hiện tại chỉ render mượt mà tối đa 8–15 giây mỗi video — quá ngắn để truyền tải cảm xúc.</a:t>
            </a:r>
            <a:endParaRPr lang="en-US" sz="1180" dirty="0"/>
          </a:p>
        </p:txBody>
      </p:sp>
      <p:sp>
        <p:nvSpPr>
          <p:cNvPr id="10" name="Shape 7"/>
          <p:cNvSpPr/>
          <p:nvPr/>
        </p:nvSpPr>
        <p:spPr>
          <a:xfrm>
            <a:off x="6144768" y="1691640"/>
            <a:ext cx="5349240" cy="1783080"/>
          </a:xfrm>
          <a:prstGeom prst="roundRect">
            <a:avLst>
              <a:gd name="adj" fmla="val 4615"/>
            </a:avLst>
          </a:prstGeom>
          <a:solidFill>
            <a:srgbClr val="13203B"/>
          </a:solidFill>
          <a:ln w="12700">
            <a:solidFill>
              <a:srgbClr val="2C3E63"/>
            </a:solidFill>
            <a:prstDash val="solid"/>
          </a:ln>
          <a:effectLst>
            <a:outerShdw blurRad="114300" dist="50800" dir="5400000" algn="bl" rotWithShape="0">
              <a:srgbClr val="000000">
                <a:alpha val="30000"/>
              </a:srgbClr>
            </a:outerShdw>
          </a:effectLst>
        </p:spPr>
        <p:txBody>
          <a:bodyPr/>
          <a:lstStyle/>
          <a:p>
            <a:endParaRPr lang="en-US"/>
          </a:p>
        </p:txBody>
      </p:sp>
      <p:sp>
        <p:nvSpPr>
          <p:cNvPr id="11" name="Shape 8"/>
          <p:cNvSpPr/>
          <p:nvPr/>
        </p:nvSpPr>
        <p:spPr>
          <a:xfrm>
            <a:off x="6382512" y="1929384"/>
            <a:ext cx="566928" cy="566928"/>
          </a:xfrm>
          <a:prstGeom prst="roundRect">
            <a:avLst>
              <a:gd name="adj" fmla="val 26000"/>
            </a:avLst>
          </a:prstGeom>
          <a:solidFill>
            <a:srgbClr val="0F766E"/>
          </a:solidFill>
          <a:ln/>
          <a:effectLst>
            <a:outerShdw blurRad="88900" dist="38100" dir="5400000" algn="bl" rotWithShape="0">
              <a:srgbClr val="000000">
                <a:alpha val="30000"/>
              </a:srgbClr>
            </a:outerShdw>
          </a:effectLst>
        </p:spPr>
        <p:txBody>
          <a:bodyPr/>
          <a:lstStyle/>
          <a:p>
            <a:endParaRPr lang="en-US"/>
          </a:p>
        </p:txBody>
      </p:sp>
      <p:pic>
        <p:nvPicPr>
          <p:cNvPr id="12" name="Image 1" descr="/tmp/build/assets/icons/FaBullseye_white.png"/>
          <p:cNvPicPr>
            <a:picLocks noChangeAspect="1"/>
          </p:cNvPicPr>
          <p:nvPr/>
        </p:nvPicPr>
        <p:blipFill>
          <a:blip r:embed="rId5"/>
          <a:stretch>
            <a:fillRect/>
          </a:stretch>
        </p:blipFill>
        <p:spPr>
          <a:xfrm>
            <a:off x="6529913" y="2076785"/>
            <a:ext cx="272125" cy="272125"/>
          </a:xfrm>
          <a:prstGeom prst="rect">
            <a:avLst/>
          </a:prstGeom>
        </p:spPr>
      </p:pic>
      <p:sp>
        <p:nvSpPr>
          <p:cNvPr id="13" name="Text 9"/>
          <p:cNvSpPr/>
          <p:nvPr/>
        </p:nvSpPr>
        <p:spPr>
          <a:xfrm>
            <a:off x="7114032" y="1929384"/>
            <a:ext cx="4142232" cy="566928"/>
          </a:xfrm>
          <a:prstGeom prst="rect">
            <a:avLst/>
          </a:prstGeom>
          <a:noFill/>
          <a:ln/>
        </p:spPr>
        <p:txBody>
          <a:bodyPr wrap="square" lIns="0" tIns="0" rIns="0" bIns="0" rtlCol="0" anchor="ctr"/>
          <a:lstStyle/>
          <a:p>
            <a:pPr marL="0" indent="0" algn="l">
              <a:buNone/>
            </a:pPr>
            <a:r>
              <a:rPr lang="en-US" sz="1450" b="1" dirty="0">
                <a:solidFill>
                  <a:srgbClr val="2DD4BF"/>
                </a:solidFill>
                <a:latin typeface="Calibri" pitchFamily="34" charset="0"/>
                <a:ea typeface="Calibri" pitchFamily="34" charset="-122"/>
                <a:cs typeface="Calibri" pitchFamily="34" charset="-120"/>
              </a:rPr>
              <a:t>Mục tiêu cần đạt</a:t>
            </a:r>
            <a:endParaRPr lang="en-US" sz="1450" dirty="0"/>
          </a:p>
        </p:txBody>
      </p:sp>
      <p:sp>
        <p:nvSpPr>
          <p:cNvPr id="14" name="Text 10"/>
          <p:cNvSpPr/>
          <p:nvPr/>
        </p:nvSpPr>
        <p:spPr>
          <a:xfrm>
            <a:off x="6419088" y="2606040"/>
            <a:ext cx="4800600" cy="667512"/>
          </a:xfrm>
          <a:prstGeom prst="rect">
            <a:avLst/>
          </a:prstGeom>
          <a:noFill/>
          <a:ln/>
        </p:spPr>
        <p:txBody>
          <a:bodyPr wrap="square" lIns="0" tIns="0" rIns="0" bIns="0" rtlCol="0" anchor="t"/>
          <a:lstStyle/>
          <a:p>
            <a:pPr marL="0" indent="0" algn="l">
              <a:lnSpc>
                <a:spcPct val="104000"/>
              </a:lnSpc>
              <a:buNone/>
            </a:pPr>
            <a:r>
              <a:rPr lang="en-US" sz="1180" dirty="0">
                <a:solidFill>
                  <a:srgbClr val="C6D2E2"/>
                </a:solidFill>
                <a:latin typeface="Calibri" pitchFamily="34" charset="0"/>
                <a:ea typeface="Calibri" pitchFamily="34" charset="-122"/>
                <a:cs typeface="Calibri" pitchFamily="34" charset="-120"/>
              </a:rPr>
              <a:t>Video cảm xúc cần tối thiểu 30–40 giây để người xem (đặc biệt là Mẹ) ngấm sâu được nội dung.</a:t>
            </a:r>
            <a:endParaRPr lang="en-US" sz="1180" dirty="0"/>
          </a:p>
        </p:txBody>
      </p:sp>
      <p:sp>
        <p:nvSpPr>
          <p:cNvPr id="15" name="Shape 11"/>
          <p:cNvSpPr/>
          <p:nvPr/>
        </p:nvSpPr>
        <p:spPr>
          <a:xfrm>
            <a:off x="566928" y="3703320"/>
            <a:ext cx="5349240" cy="1783080"/>
          </a:xfrm>
          <a:prstGeom prst="roundRect">
            <a:avLst>
              <a:gd name="adj" fmla="val 4615"/>
            </a:avLst>
          </a:prstGeom>
          <a:solidFill>
            <a:srgbClr val="13203B"/>
          </a:solidFill>
          <a:ln w="12700">
            <a:solidFill>
              <a:srgbClr val="2C3E63"/>
            </a:solidFill>
            <a:prstDash val="solid"/>
          </a:ln>
          <a:effectLst>
            <a:outerShdw blurRad="114300" dist="50800" dir="5400000" algn="bl" rotWithShape="0">
              <a:srgbClr val="000000">
                <a:alpha val="30000"/>
              </a:srgbClr>
            </a:outerShdw>
          </a:effectLst>
        </p:spPr>
        <p:txBody>
          <a:bodyPr/>
          <a:lstStyle/>
          <a:p>
            <a:endParaRPr lang="en-US"/>
          </a:p>
        </p:txBody>
      </p:sp>
      <p:sp>
        <p:nvSpPr>
          <p:cNvPr id="16" name="Shape 12"/>
          <p:cNvSpPr/>
          <p:nvPr/>
        </p:nvSpPr>
        <p:spPr>
          <a:xfrm>
            <a:off x="804672" y="3941064"/>
            <a:ext cx="566928" cy="566928"/>
          </a:xfrm>
          <a:prstGeom prst="roundRect">
            <a:avLst>
              <a:gd name="adj" fmla="val 26000"/>
            </a:avLst>
          </a:prstGeom>
          <a:solidFill>
            <a:srgbClr val="13565E"/>
          </a:solidFill>
          <a:ln/>
          <a:effectLst>
            <a:outerShdw blurRad="88900" dist="38100" dir="5400000" algn="bl" rotWithShape="0">
              <a:srgbClr val="000000">
                <a:alpha val="30000"/>
              </a:srgbClr>
            </a:outerShdw>
          </a:effectLst>
        </p:spPr>
        <p:txBody>
          <a:bodyPr/>
          <a:lstStyle/>
          <a:p>
            <a:endParaRPr lang="en-US"/>
          </a:p>
        </p:txBody>
      </p:sp>
      <p:pic>
        <p:nvPicPr>
          <p:cNvPr id="17" name="Image 2" descr="/tmp/build/assets/icons/FaLayerGroup_white.png"/>
          <p:cNvPicPr>
            <a:picLocks noChangeAspect="1"/>
          </p:cNvPicPr>
          <p:nvPr/>
        </p:nvPicPr>
        <p:blipFill>
          <a:blip r:embed="rId6"/>
          <a:stretch>
            <a:fillRect/>
          </a:stretch>
        </p:blipFill>
        <p:spPr>
          <a:xfrm>
            <a:off x="952073" y="4088465"/>
            <a:ext cx="272125" cy="272125"/>
          </a:xfrm>
          <a:prstGeom prst="rect">
            <a:avLst/>
          </a:prstGeom>
        </p:spPr>
      </p:pic>
      <p:sp>
        <p:nvSpPr>
          <p:cNvPr id="18" name="Text 13"/>
          <p:cNvSpPr/>
          <p:nvPr/>
        </p:nvSpPr>
        <p:spPr>
          <a:xfrm>
            <a:off x="1536192" y="3941064"/>
            <a:ext cx="4142232" cy="566928"/>
          </a:xfrm>
          <a:prstGeom prst="rect">
            <a:avLst/>
          </a:prstGeom>
          <a:noFill/>
          <a:ln/>
        </p:spPr>
        <p:txBody>
          <a:bodyPr wrap="square" lIns="0" tIns="0" rIns="0" bIns="0" rtlCol="0" anchor="ctr"/>
          <a:lstStyle/>
          <a:p>
            <a:pPr marL="0" indent="0" algn="l">
              <a:buNone/>
            </a:pPr>
            <a:r>
              <a:rPr lang="en-US" sz="1450" b="1" dirty="0">
                <a:solidFill>
                  <a:srgbClr val="22D3EE"/>
                </a:solidFill>
                <a:latin typeface="Calibri" pitchFamily="34" charset="0"/>
                <a:ea typeface="Calibri" pitchFamily="34" charset="-122"/>
                <a:cs typeface="Calibri" pitchFamily="34" charset="-120"/>
              </a:rPr>
              <a:t>Giải pháp: Storyboard</a:t>
            </a:r>
            <a:endParaRPr lang="en-US" sz="1450" dirty="0"/>
          </a:p>
        </p:txBody>
      </p:sp>
      <p:sp>
        <p:nvSpPr>
          <p:cNvPr id="19" name="Text 14"/>
          <p:cNvSpPr/>
          <p:nvPr/>
        </p:nvSpPr>
        <p:spPr>
          <a:xfrm>
            <a:off x="841248" y="4617720"/>
            <a:ext cx="4800600" cy="667512"/>
          </a:xfrm>
          <a:prstGeom prst="rect">
            <a:avLst/>
          </a:prstGeom>
          <a:noFill/>
          <a:ln/>
        </p:spPr>
        <p:txBody>
          <a:bodyPr wrap="square" lIns="0" tIns="0" rIns="0" bIns="0" rtlCol="0" anchor="t"/>
          <a:lstStyle/>
          <a:p>
            <a:pPr marL="0" indent="0" algn="l">
              <a:lnSpc>
                <a:spcPct val="104000"/>
              </a:lnSpc>
              <a:buNone/>
            </a:pPr>
            <a:r>
              <a:rPr lang="en-US" sz="1180" dirty="0">
                <a:solidFill>
                  <a:srgbClr val="C6D2E2"/>
                </a:solidFill>
                <a:latin typeface="Calibri" pitchFamily="34" charset="0"/>
                <a:ea typeface="Calibri" pitchFamily="34" charset="-122"/>
                <a:cs typeface="Calibri" pitchFamily="34" charset="-120"/>
              </a:rPr>
              <a:t>Chuyển sang kỹ thuật phân cảnh — chia nhỏ kịch bản thành nhiều cảnh ngắn rồi ghép lại thành một video dài, liền mạch.</a:t>
            </a:r>
            <a:endParaRPr lang="en-US" sz="1180" dirty="0"/>
          </a:p>
        </p:txBody>
      </p:sp>
      <p:sp>
        <p:nvSpPr>
          <p:cNvPr id="20" name="Shape 15"/>
          <p:cNvSpPr/>
          <p:nvPr/>
        </p:nvSpPr>
        <p:spPr>
          <a:xfrm>
            <a:off x="6144768" y="3703320"/>
            <a:ext cx="5349240" cy="1783080"/>
          </a:xfrm>
          <a:prstGeom prst="roundRect">
            <a:avLst>
              <a:gd name="adj" fmla="val 4615"/>
            </a:avLst>
          </a:prstGeom>
          <a:solidFill>
            <a:srgbClr val="13203B"/>
          </a:solidFill>
          <a:ln w="12700">
            <a:solidFill>
              <a:srgbClr val="2C3E63"/>
            </a:solidFill>
            <a:prstDash val="solid"/>
          </a:ln>
          <a:effectLst>
            <a:outerShdw blurRad="114300" dist="50800" dir="5400000" algn="bl" rotWithShape="0">
              <a:srgbClr val="000000">
                <a:alpha val="30000"/>
              </a:srgbClr>
            </a:outerShdw>
          </a:effectLst>
        </p:spPr>
        <p:txBody>
          <a:bodyPr/>
          <a:lstStyle/>
          <a:p>
            <a:endParaRPr lang="en-US"/>
          </a:p>
        </p:txBody>
      </p:sp>
      <p:sp>
        <p:nvSpPr>
          <p:cNvPr id="21" name="Shape 16"/>
          <p:cNvSpPr/>
          <p:nvPr/>
        </p:nvSpPr>
        <p:spPr>
          <a:xfrm>
            <a:off x="6382512" y="3941064"/>
            <a:ext cx="566928" cy="566928"/>
          </a:xfrm>
          <a:prstGeom prst="roundRect">
            <a:avLst>
              <a:gd name="adj" fmla="val 26000"/>
            </a:avLst>
          </a:prstGeom>
          <a:solidFill>
            <a:srgbClr val="155E63"/>
          </a:solidFill>
          <a:ln/>
          <a:effectLst>
            <a:outerShdw blurRad="88900" dist="38100" dir="5400000" algn="bl" rotWithShape="0">
              <a:srgbClr val="000000">
                <a:alpha val="30000"/>
              </a:srgbClr>
            </a:outerShdw>
          </a:effectLst>
        </p:spPr>
        <p:txBody>
          <a:bodyPr/>
          <a:lstStyle/>
          <a:p>
            <a:endParaRPr lang="en-US"/>
          </a:p>
        </p:txBody>
      </p:sp>
      <p:pic>
        <p:nvPicPr>
          <p:cNvPr id="22" name="Image 3" descr="/tmp/build/assets/icons/FaFilm_white.png"/>
          <p:cNvPicPr>
            <a:picLocks noChangeAspect="1"/>
          </p:cNvPicPr>
          <p:nvPr/>
        </p:nvPicPr>
        <p:blipFill>
          <a:blip r:embed="rId7"/>
          <a:stretch>
            <a:fillRect/>
          </a:stretch>
        </p:blipFill>
        <p:spPr>
          <a:xfrm>
            <a:off x="6529913" y="4088465"/>
            <a:ext cx="272125" cy="272125"/>
          </a:xfrm>
          <a:prstGeom prst="rect">
            <a:avLst/>
          </a:prstGeom>
        </p:spPr>
      </p:pic>
      <p:sp>
        <p:nvSpPr>
          <p:cNvPr id="23" name="Text 17"/>
          <p:cNvSpPr/>
          <p:nvPr/>
        </p:nvSpPr>
        <p:spPr>
          <a:xfrm>
            <a:off x="7114032" y="3941064"/>
            <a:ext cx="4142232" cy="566928"/>
          </a:xfrm>
          <a:prstGeom prst="rect">
            <a:avLst/>
          </a:prstGeom>
          <a:noFill/>
          <a:ln/>
        </p:spPr>
        <p:txBody>
          <a:bodyPr wrap="square" lIns="0" tIns="0" rIns="0" bIns="0" rtlCol="0" anchor="ctr"/>
          <a:lstStyle/>
          <a:p>
            <a:pPr marL="0" indent="0" algn="l">
              <a:buNone/>
            </a:pPr>
            <a:r>
              <a:rPr lang="en-US" sz="1450" b="1" dirty="0">
                <a:solidFill>
                  <a:srgbClr val="2DD4BF"/>
                </a:solidFill>
                <a:latin typeface="Calibri" pitchFamily="34" charset="0"/>
                <a:ea typeface="Calibri" pitchFamily="34" charset="-122"/>
                <a:cs typeface="Calibri" pitchFamily="34" charset="-120"/>
              </a:rPr>
              <a:t>Chuyển cảnh tinh tế</a:t>
            </a:r>
            <a:endParaRPr lang="en-US" sz="1450" dirty="0"/>
          </a:p>
        </p:txBody>
      </p:sp>
      <p:sp>
        <p:nvSpPr>
          <p:cNvPr id="24" name="Text 18"/>
          <p:cNvSpPr/>
          <p:nvPr/>
        </p:nvSpPr>
        <p:spPr>
          <a:xfrm>
            <a:off x="6419088" y="4617720"/>
            <a:ext cx="4800600" cy="667512"/>
          </a:xfrm>
          <a:prstGeom prst="rect">
            <a:avLst/>
          </a:prstGeom>
          <a:noFill/>
          <a:ln/>
        </p:spPr>
        <p:txBody>
          <a:bodyPr wrap="square" lIns="0" tIns="0" rIns="0" bIns="0" rtlCol="0" anchor="t"/>
          <a:lstStyle/>
          <a:p>
            <a:pPr marL="0" indent="0" algn="l">
              <a:lnSpc>
                <a:spcPct val="104000"/>
              </a:lnSpc>
              <a:buNone/>
            </a:pPr>
            <a:r>
              <a:rPr lang="en-US" sz="1180" dirty="0">
                <a:solidFill>
                  <a:srgbClr val="C6D2E2"/>
                </a:solidFill>
                <a:latin typeface="Calibri" pitchFamily="34" charset="0"/>
                <a:ea typeface="Calibri" pitchFamily="34" charset="-122"/>
                <a:cs typeface="Calibri" pitchFamily="34" charset="-120"/>
              </a:rPr>
              <a:t>Dùng hiệu ứng chuyển cảnh để mô tả tinh tế từng diễn biến, từng biến đổi tâm trạng của nhân vật.</a:t>
            </a:r>
            <a:endParaRPr lang="en-US" sz="1180" dirty="0"/>
          </a:p>
        </p:txBody>
      </p:sp>
      <p:sp>
        <p:nvSpPr>
          <p:cNvPr id="25" name="Text 19"/>
          <p:cNvSpPr/>
          <p:nvPr/>
        </p:nvSpPr>
        <p:spPr>
          <a:xfrm>
            <a:off x="566928" y="6473952"/>
            <a:ext cx="5486400" cy="274320"/>
          </a:xfrm>
          <a:prstGeom prst="rect">
            <a:avLst/>
          </a:prstGeom>
          <a:noFill/>
          <a:ln/>
        </p:spPr>
        <p:txBody>
          <a:bodyPr wrap="square" lIns="0" tIns="0" rIns="0" bIns="0" rtlCol="0" anchor="ctr"/>
          <a:lstStyle/>
          <a:p>
            <a:pPr marL="0" indent="0" algn="l">
              <a:buNone/>
            </a:pPr>
            <a:r>
              <a:rPr lang="en-US" sz="850" kern="0" spc="200" dirty="0">
                <a:solidFill>
                  <a:srgbClr val="6F7E96"/>
                </a:solidFill>
                <a:latin typeface="Calibri" pitchFamily="34" charset="0"/>
                <a:ea typeface="Calibri" pitchFamily="34" charset="-122"/>
                <a:cs typeface="Calibri" pitchFamily="34" charset="-120"/>
              </a:rPr>
              <a:t>CASE STUDY · I CAN READ</a:t>
            </a:r>
            <a:endParaRPr lang="en-US" sz="850" dirty="0"/>
          </a:p>
        </p:txBody>
      </p:sp>
      <p:sp>
        <p:nvSpPr>
          <p:cNvPr id="26" name="Text 20"/>
          <p:cNvSpPr/>
          <p:nvPr/>
        </p:nvSpPr>
        <p:spPr>
          <a:xfrm>
            <a:off x="9795967" y="6473952"/>
            <a:ext cx="1828800" cy="274320"/>
          </a:xfrm>
          <a:prstGeom prst="rect">
            <a:avLst/>
          </a:prstGeom>
          <a:noFill/>
          <a:ln/>
        </p:spPr>
        <p:txBody>
          <a:bodyPr wrap="square" lIns="0" tIns="0" rIns="0" bIns="0" rtlCol="0" anchor="ctr"/>
          <a:lstStyle/>
          <a:p>
            <a:pPr marL="0" indent="0" algn="r">
              <a:buNone/>
            </a:pPr>
            <a:r>
              <a:rPr lang="en-US" sz="850" dirty="0">
                <a:solidFill>
                  <a:srgbClr val="6F7E96"/>
                </a:solidFill>
                <a:latin typeface="Calibri" pitchFamily="34" charset="0"/>
                <a:ea typeface="Calibri" pitchFamily="34" charset="-122"/>
                <a:cs typeface="Calibri" pitchFamily="34" charset="-120"/>
              </a:rPr>
              <a:t>15 / 22</a:t>
            </a:r>
            <a:endParaRPr lang="en-US" sz="85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Shape 0"/>
          <p:cNvSpPr/>
          <p:nvPr/>
        </p:nvSpPr>
        <p:spPr>
          <a:xfrm>
            <a:off x="566928" y="521208"/>
            <a:ext cx="201168" cy="68580"/>
          </a:xfrm>
          <a:prstGeom prst="rect">
            <a:avLst/>
          </a:prstGeom>
          <a:solidFill>
            <a:srgbClr val="2DD4BF"/>
          </a:solidFill>
          <a:ln/>
        </p:spPr>
        <p:txBody>
          <a:bodyPr/>
          <a:lstStyle/>
          <a:p>
            <a:endParaRPr lang="en-US"/>
          </a:p>
        </p:txBody>
      </p:sp>
      <p:sp>
        <p:nvSpPr>
          <p:cNvPr id="3" name="Text 1"/>
          <p:cNvSpPr/>
          <p:nvPr/>
        </p:nvSpPr>
        <p:spPr>
          <a:xfrm>
            <a:off x="868680" y="475488"/>
            <a:ext cx="10692079" cy="274320"/>
          </a:xfrm>
          <a:prstGeom prst="rect">
            <a:avLst/>
          </a:prstGeom>
          <a:noFill/>
          <a:ln/>
        </p:spPr>
        <p:txBody>
          <a:bodyPr wrap="square" lIns="0" tIns="0" rIns="0" bIns="0" rtlCol="0" anchor="ctr"/>
          <a:lstStyle/>
          <a:p>
            <a:pPr marL="0" indent="0" algn="l">
              <a:buNone/>
            </a:pPr>
            <a:r>
              <a:rPr lang="en-US" sz="1150" b="1" kern="0" spc="250" dirty="0">
                <a:solidFill>
                  <a:srgbClr val="2DD4BF"/>
                </a:solidFill>
                <a:latin typeface="Calibri" pitchFamily="34" charset="0"/>
                <a:ea typeface="Calibri" pitchFamily="34" charset="-122"/>
                <a:cs typeface="Calibri" pitchFamily="34" charset="-120"/>
              </a:rPr>
              <a:t>CÔNG NGHỆ LÕI</a:t>
            </a:r>
            <a:endParaRPr lang="en-US" sz="1150" dirty="0"/>
          </a:p>
        </p:txBody>
      </p:sp>
      <p:sp>
        <p:nvSpPr>
          <p:cNvPr id="4" name="Text 2"/>
          <p:cNvSpPr/>
          <p:nvPr/>
        </p:nvSpPr>
        <p:spPr>
          <a:xfrm>
            <a:off x="566928" y="768096"/>
            <a:ext cx="11057839" cy="658368"/>
          </a:xfrm>
          <a:prstGeom prst="rect">
            <a:avLst/>
          </a:prstGeom>
          <a:noFill/>
          <a:ln/>
        </p:spPr>
        <p:txBody>
          <a:bodyPr wrap="square" lIns="0" tIns="0" rIns="0" bIns="0" rtlCol="0" anchor="ctr"/>
          <a:lstStyle/>
          <a:p>
            <a:pPr marL="0" indent="0" algn="l">
              <a:buNone/>
            </a:pPr>
            <a:r>
              <a:rPr lang="en-US" sz="2900" b="1" dirty="0">
                <a:solidFill>
                  <a:srgbClr val="F2F6FC"/>
                </a:solidFill>
                <a:latin typeface="Calibri" pitchFamily="34" charset="0"/>
                <a:ea typeface="Calibri" pitchFamily="34" charset="-122"/>
                <a:cs typeface="Calibri" pitchFamily="34" charset="-120"/>
              </a:rPr>
              <a:t>Đồng Nhất Nhân Vật Phức Tạp</a:t>
            </a:r>
            <a:endParaRPr lang="en-US" sz="2900" dirty="0"/>
          </a:p>
        </p:txBody>
      </p:sp>
      <p:sp>
        <p:nvSpPr>
          <p:cNvPr id="5" name="Shape 3"/>
          <p:cNvSpPr/>
          <p:nvPr/>
        </p:nvSpPr>
        <p:spPr>
          <a:xfrm>
            <a:off x="566928" y="1737360"/>
            <a:ext cx="7315200" cy="1965960"/>
          </a:xfrm>
          <a:prstGeom prst="roundRect">
            <a:avLst>
              <a:gd name="adj" fmla="val 4186"/>
            </a:avLst>
          </a:prstGeom>
          <a:solidFill>
            <a:srgbClr val="13203B"/>
          </a:solidFill>
          <a:ln w="12700">
            <a:solidFill>
              <a:srgbClr val="2C3E63"/>
            </a:solidFill>
            <a:prstDash val="solid"/>
          </a:ln>
          <a:effectLst>
            <a:outerShdw blurRad="114300" dist="50800" dir="5400000" algn="bl" rotWithShape="0">
              <a:srgbClr val="000000">
                <a:alpha val="30000"/>
              </a:srgbClr>
            </a:outerShdw>
          </a:effectLst>
        </p:spPr>
        <p:txBody>
          <a:bodyPr/>
          <a:lstStyle/>
          <a:p>
            <a:endParaRPr lang="en-US"/>
          </a:p>
        </p:txBody>
      </p:sp>
      <p:sp>
        <p:nvSpPr>
          <p:cNvPr id="6" name="Shape 4"/>
          <p:cNvSpPr/>
          <p:nvPr/>
        </p:nvSpPr>
        <p:spPr>
          <a:xfrm>
            <a:off x="804672" y="1975104"/>
            <a:ext cx="566928" cy="566928"/>
          </a:xfrm>
          <a:prstGeom prst="roundRect">
            <a:avLst>
              <a:gd name="adj" fmla="val 26000"/>
            </a:avLst>
          </a:prstGeom>
          <a:solidFill>
            <a:srgbClr val="13565E"/>
          </a:solidFill>
          <a:ln/>
          <a:effectLst>
            <a:outerShdw blurRad="88900" dist="38100" dir="5400000" algn="bl" rotWithShape="0">
              <a:srgbClr val="000000">
                <a:alpha val="30000"/>
              </a:srgbClr>
            </a:outerShdw>
          </a:effectLst>
        </p:spPr>
        <p:txBody>
          <a:bodyPr/>
          <a:lstStyle/>
          <a:p>
            <a:endParaRPr lang="en-US"/>
          </a:p>
        </p:txBody>
      </p:sp>
      <p:pic>
        <p:nvPicPr>
          <p:cNvPr id="7" name="Image 0" descr="/tmp/build/assets/icons/FaFingerprint_white.png"/>
          <p:cNvPicPr>
            <a:picLocks noChangeAspect="1"/>
          </p:cNvPicPr>
          <p:nvPr/>
        </p:nvPicPr>
        <p:blipFill>
          <a:blip r:embed="rId4"/>
          <a:stretch>
            <a:fillRect/>
          </a:stretch>
        </p:blipFill>
        <p:spPr>
          <a:xfrm>
            <a:off x="952073" y="2122505"/>
            <a:ext cx="272125" cy="272125"/>
          </a:xfrm>
          <a:prstGeom prst="rect">
            <a:avLst/>
          </a:prstGeom>
        </p:spPr>
      </p:pic>
      <p:sp>
        <p:nvSpPr>
          <p:cNvPr id="8" name="Text 5"/>
          <p:cNvSpPr/>
          <p:nvPr/>
        </p:nvSpPr>
        <p:spPr>
          <a:xfrm>
            <a:off x="1536192" y="1975104"/>
            <a:ext cx="6108192" cy="566928"/>
          </a:xfrm>
          <a:prstGeom prst="rect">
            <a:avLst/>
          </a:prstGeom>
          <a:noFill/>
          <a:ln/>
        </p:spPr>
        <p:txBody>
          <a:bodyPr wrap="square" lIns="0" tIns="0" rIns="0" bIns="0" rtlCol="0" anchor="ctr"/>
          <a:lstStyle/>
          <a:p>
            <a:pPr marL="0" indent="0" algn="l">
              <a:buNone/>
            </a:pPr>
            <a:r>
              <a:rPr lang="en-US" sz="1450" b="1" dirty="0">
                <a:solidFill>
                  <a:srgbClr val="22D3EE"/>
                </a:solidFill>
                <a:latin typeface="Calibri" pitchFamily="34" charset="0"/>
                <a:ea typeface="Calibri" pitchFamily="34" charset="-122"/>
                <a:cs typeface="Calibri" pitchFamily="34" charset="-120"/>
              </a:rPr>
              <a:t>Nano Banana 2 (Google)</a:t>
            </a:r>
            <a:endParaRPr lang="en-US" sz="1450" dirty="0"/>
          </a:p>
        </p:txBody>
      </p:sp>
      <p:sp>
        <p:nvSpPr>
          <p:cNvPr id="9" name="Text 6"/>
          <p:cNvSpPr/>
          <p:nvPr/>
        </p:nvSpPr>
        <p:spPr>
          <a:xfrm>
            <a:off x="841248" y="2651760"/>
            <a:ext cx="6766560" cy="850392"/>
          </a:xfrm>
          <a:prstGeom prst="rect">
            <a:avLst/>
          </a:prstGeom>
          <a:noFill/>
          <a:ln/>
        </p:spPr>
        <p:txBody>
          <a:bodyPr wrap="square" lIns="0" tIns="0" rIns="0" bIns="0" rtlCol="0" anchor="t"/>
          <a:lstStyle/>
          <a:p>
            <a:pPr marL="0" indent="0" algn="l">
              <a:lnSpc>
                <a:spcPct val="104000"/>
              </a:lnSpc>
              <a:buNone/>
            </a:pPr>
            <a:r>
              <a:rPr lang="en-US" sz="1180" dirty="0">
                <a:solidFill>
                  <a:srgbClr val="C6D2E2"/>
                </a:solidFill>
                <a:latin typeface="Calibri" pitchFamily="34" charset="0"/>
                <a:ea typeface="Calibri" pitchFamily="34" charset="-122"/>
                <a:cs typeface="Calibri" pitchFamily="34" charset="-120"/>
              </a:rPr>
              <a:t>Khóa chặt và tham chiếu bối cảnh, nhân vật đầu vào cực kỳ chính xác — bối cảnh &amp; nhân vật không bị lệch, bóp méo hình dạng khi chuyển sang phân cảnh tiếp theo.</a:t>
            </a:r>
            <a:endParaRPr lang="en-US" sz="1180" dirty="0"/>
          </a:p>
        </p:txBody>
      </p:sp>
      <p:sp>
        <p:nvSpPr>
          <p:cNvPr id="10" name="Shape 7"/>
          <p:cNvSpPr/>
          <p:nvPr/>
        </p:nvSpPr>
        <p:spPr>
          <a:xfrm>
            <a:off x="566928" y="3886200"/>
            <a:ext cx="7315200" cy="1965960"/>
          </a:xfrm>
          <a:prstGeom prst="roundRect">
            <a:avLst>
              <a:gd name="adj" fmla="val 4186"/>
            </a:avLst>
          </a:prstGeom>
          <a:solidFill>
            <a:srgbClr val="13203B"/>
          </a:solidFill>
          <a:ln w="12700">
            <a:solidFill>
              <a:srgbClr val="2C3E63"/>
            </a:solidFill>
            <a:prstDash val="solid"/>
          </a:ln>
          <a:effectLst>
            <a:outerShdw blurRad="114300" dist="50800" dir="5400000" algn="bl" rotWithShape="0">
              <a:srgbClr val="000000">
                <a:alpha val="30000"/>
              </a:srgbClr>
            </a:outerShdw>
          </a:effectLst>
        </p:spPr>
        <p:txBody>
          <a:bodyPr/>
          <a:lstStyle/>
          <a:p>
            <a:endParaRPr lang="en-US"/>
          </a:p>
        </p:txBody>
      </p:sp>
      <p:sp>
        <p:nvSpPr>
          <p:cNvPr id="11" name="Shape 8"/>
          <p:cNvSpPr/>
          <p:nvPr/>
        </p:nvSpPr>
        <p:spPr>
          <a:xfrm>
            <a:off x="804672" y="4123944"/>
            <a:ext cx="566928" cy="566928"/>
          </a:xfrm>
          <a:prstGeom prst="roundRect">
            <a:avLst>
              <a:gd name="adj" fmla="val 26000"/>
            </a:avLst>
          </a:prstGeom>
          <a:solidFill>
            <a:srgbClr val="7A5A12"/>
          </a:solidFill>
          <a:ln/>
          <a:effectLst>
            <a:outerShdw blurRad="88900" dist="38100" dir="5400000" algn="bl" rotWithShape="0">
              <a:srgbClr val="000000">
                <a:alpha val="30000"/>
              </a:srgbClr>
            </a:outerShdw>
          </a:effectLst>
        </p:spPr>
        <p:txBody>
          <a:bodyPr/>
          <a:lstStyle/>
          <a:p>
            <a:endParaRPr lang="en-US"/>
          </a:p>
        </p:txBody>
      </p:sp>
      <p:pic>
        <p:nvPicPr>
          <p:cNvPr id="12" name="Image 1" descr="/tmp/build/assets/icons/FaStar_white.png"/>
          <p:cNvPicPr>
            <a:picLocks noChangeAspect="1"/>
          </p:cNvPicPr>
          <p:nvPr/>
        </p:nvPicPr>
        <p:blipFill>
          <a:blip r:embed="rId5"/>
          <a:stretch>
            <a:fillRect/>
          </a:stretch>
        </p:blipFill>
        <p:spPr>
          <a:xfrm>
            <a:off x="952073" y="4271345"/>
            <a:ext cx="272125" cy="272125"/>
          </a:xfrm>
          <a:prstGeom prst="rect">
            <a:avLst/>
          </a:prstGeom>
        </p:spPr>
      </p:pic>
      <p:sp>
        <p:nvSpPr>
          <p:cNvPr id="13" name="Text 9"/>
          <p:cNvSpPr/>
          <p:nvPr/>
        </p:nvSpPr>
        <p:spPr>
          <a:xfrm>
            <a:off x="1536192" y="4123944"/>
            <a:ext cx="6108192" cy="566928"/>
          </a:xfrm>
          <a:prstGeom prst="rect">
            <a:avLst/>
          </a:prstGeom>
          <a:noFill/>
          <a:ln/>
        </p:spPr>
        <p:txBody>
          <a:bodyPr wrap="square" lIns="0" tIns="0" rIns="0" bIns="0" rtlCol="0" anchor="ctr"/>
          <a:lstStyle/>
          <a:p>
            <a:pPr marL="0" indent="0" algn="l">
              <a:buNone/>
            </a:pPr>
            <a:r>
              <a:rPr lang="en-US" sz="1450" b="1" dirty="0">
                <a:solidFill>
                  <a:srgbClr val="FBBF24"/>
                </a:solidFill>
                <a:latin typeface="Calibri" pitchFamily="34" charset="0"/>
                <a:ea typeface="Calibri" pitchFamily="34" charset="-122"/>
                <a:cs typeface="Calibri" pitchFamily="34" charset="-120"/>
              </a:rPr>
              <a:t>Google Level 3 Model</a:t>
            </a:r>
            <a:endParaRPr lang="en-US" sz="1450" dirty="0"/>
          </a:p>
        </p:txBody>
      </p:sp>
      <p:sp>
        <p:nvSpPr>
          <p:cNvPr id="14" name="Text 10"/>
          <p:cNvSpPr/>
          <p:nvPr/>
        </p:nvSpPr>
        <p:spPr>
          <a:xfrm>
            <a:off x="841248" y="4800600"/>
            <a:ext cx="6766560" cy="850392"/>
          </a:xfrm>
          <a:prstGeom prst="rect">
            <a:avLst/>
          </a:prstGeom>
          <a:noFill/>
          <a:ln/>
        </p:spPr>
        <p:txBody>
          <a:bodyPr wrap="square" lIns="0" tIns="0" rIns="0" bIns="0" rtlCol="0" anchor="t"/>
          <a:lstStyle/>
          <a:p>
            <a:pPr marL="0" indent="0" algn="l">
              <a:lnSpc>
                <a:spcPct val="104000"/>
              </a:lnSpc>
              <a:buNone/>
            </a:pPr>
            <a:r>
              <a:rPr lang="en-US" sz="1180" dirty="0">
                <a:solidFill>
                  <a:srgbClr val="C6D2E2"/>
                </a:solidFill>
                <a:latin typeface="Calibri" pitchFamily="34" charset="0"/>
                <a:ea typeface="Calibri" pitchFamily="34" charset="-122"/>
                <a:cs typeface="Calibri" pitchFamily="34" charset="-120"/>
              </a:rPr>
              <a:t>Nhân vật em bé của I CAN READ có độ phức tạp cao, nhiều chi tiết nhỏ dễ biến dạng. Model mới nhất giữ trọn vẹn chi tiết gương mặt, vết bớt, ánh mắt đặc trưng một cách tuyệt đối.</a:t>
            </a:r>
            <a:endParaRPr lang="en-US" sz="1180" dirty="0"/>
          </a:p>
        </p:txBody>
      </p:sp>
      <p:sp>
        <p:nvSpPr>
          <p:cNvPr id="15" name="Shape 11"/>
          <p:cNvSpPr/>
          <p:nvPr/>
        </p:nvSpPr>
        <p:spPr>
          <a:xfrm>
            <a:off x="8348472" y="1673352"/>
            <a:ext cx="2825496" cy="4425696"/>
          </a:xfrm>
          <a:prstGeom prst="roundRect">
            <a:avLst>
              <a:gd name="adj" fmla="val 1942"/>
            </a:avLst>
          </a:prstGeom>
          <a:solidFill>
            <a:srgbClr val="E9EFF7"/>
          </a:solidFill>
          <a:ln w="12700">
            <a:solidFill>
              <a:srgbClr val="32466B"/>
            </a:solidFill>
            <a:prstDash val="solid"/>
          </a:ln>
          <a:effectLst>
            <a:outerShdw blurRad="152400" dist="63500" dir="5400000" algn="bl" rotWithShape="0">
              <a:srgbClr val="000000">
                <a:alpha val="42000"/>
              </a:srgbClr>
            </a:outerShdw>
          </a:effectLst>
        </p:spPr>
        <p:txBody>
          <a:bodyPr/>
          <a:lstStyle/>
          <a:p>
            <a:endParaRPr lang="en-US"/>
          </a:p>
        </p:txBody>
      </p:sp>
      <p:pic>
        <p:nvPicPr>
          <p:cNvPr id="16" name="Image 2" descr="/tmp/build/assets/shots/image34.png"/>
          <p:cNvPicPr>
            <a:picLocks noChangeAspect="1"/>
          </p:cNvPicPr>
          <p:nvPr/>
        </p:nvPicPr>
        <p:blipFill>
          <a:blip r:embed="rId6"/>
          <a:stretch>
            <a:fillRect/>
          </a:stretch>
        </p:blipFill>
        <p:spPr>
          <a:xfrm>
            <a:off x="8575559" y="1737360"/>
            <a:ext cx="2417041" cy="4297680"/>
          </a:xfrm>
          <a:prstGeom prst="rect">
            <a:avLst/>
          </a:prstGeom>
        </p:spPr>
      </p:pic>
      <p:sp>
        <p:nvSpPr>
          <p:cNvPr id="17" name="Text 12"/>
          <p:cNvSpPr/>
          <p:nvPr/>
        </p:nvSpPr>
        <p:spPr>
          <a:xfrm>
            <a:off x="8229600" y="6181344"/>
            <a:ext cx="3200400" cy="457200"/>
          </a:xfrm>
          <a:prstGeom prst="rect">
            <a:avLst/>
          </a:prstGeom>
          <a:noFill/>
          <a:ln/>
        </p:spPr>
        <p:txBody>
          <a:bodyPr wrap="square" lIns="0" tIns="0" rIns="0" bIns="0" rtlCol="0" anchor="t"/>
          <a:lstStyle/>
          <a:p>
            <a:pPr marL="0" indent="0" algn="ctr">
              <a:buNone/>
            </a:pPr>
            <a:r>
              <a:rPr lang="en-US" sz="950" i="1" dirty="0">
                <a:solidFill>
                  <a:srgbClr val="93A2B8"/>
                </a:solidFill>
                <a:latin typeface="Calibri" pitchFamily="34" charset="0"/>
                <a:ea typeface="Calibri" pitchFamily="34" charset="-122"/>
                <a:cs typeface="Calibri" pitchFamily="34" charset="-120"/>
              </a:rPr>
              <a:t>Storyboard giữ nhân vật đồng nhất — chỉ nhìn cũng cảm được một câu chuyện.</a:t>
            </a:r>
            <a:endParaRPr lang="en-US" sz="950" dirty="0"/>
          </a:p>
        </p:txBody>
      </p:sp>
      <p:sp>
        <p:nvSpPr>
          <p:cNvPr id="18" name="Text 13"/>
          <p:cNvSpPr/>
          <p:nvPr/>
        </p:nvSpPr>
        <p:spPr>
          <a:xfrm>
            <a:off x="566928" y="6473952"/>
            <a:ext cx="5486400" cy="274320"/>
          </a:xfrm>
          <a:prstGeom prst="rect">
            <a:avLst/>
          </a:prstGeom>
          <a:noFill/>
          <a:ln/>
        </p:spPr>
        <p:txBody>
          <a:bodyPr wrap="square" lIns="0" tIns="0" rIns="0" bIns="0" rtlCol="0" anchor="ctr"/>
          <a:lstStyle/>
          <a:p>
            <a:pPr marL="0" indent="0" algn="l">
              <a:buNone/>
            </a:pPr>
            <a:r>
              <a:rPr lang="en-US" sz="850" kern="0" spc="200" dirty="0">
                <a:solidFill>
                  <a:srgbClr val="6F7E96"/>
                </a:solidFill>
                <a:latin typeface="Calibri" pitchFamily="34" charset="0"/>
                <a:ea typeface="Calibri" pitchFamily="34" charset="-122"/>
                <a:cs typeface="Calibri" pitchFamily="34" charset="-120"/>
              </a:rPr>
              <a:t>CASE STUDY · I CAN READ</a:t>
            </a:r>
            <a:endParaRPr lang="en-US" sz="850" dirty="0"/>
          </a:p>
        </p:txBody>
      </p:sp>
      <p:sp>
        <p:nvSpPr>
          <p:cNvPr id="19" name="Text 14"/>
          <p:cNvSpPr/>
          <p:nvPr/>
        </p:nvSpPr>
        <p:spPr>
          <a:xfrm>
            <a:off x="9795967" y="6473952"/>
            <a:ext cx="1828800" cy="274320"/>
          </a:xfrm>
          <a:prstGeom prst="rect">
            <a:avLst/>
          </a:prstGeom>
          <a:noFill/>
          <a:ln/>
        </p:spPr>
        <p:txBody>
          <a:bodyPr wrap="square" lIns="0" tIns="0" rIns="0" bIns="0" rtlCol="0" anchor="ctr"/>
          <a:lstStyle/>
          <a:p>
            <a:pPr marL="0" indent="0" algn="r">
              <a:buNone/>
            </a:pPr>
            <a:r>
              <a:rPr lang="en-US" sz="850" dirty="0">
                <a:solidFill>
                  <a:srgbClr val="6F7E96"/>
                </a:solidFill>
                <a:latin typeface="Calibri" pitchFamily="34" charset="0"/>
                <a:ea typeface="Calibri" pitchFamily="34" charset="-122"/>
                <a:cs typeface="Calibri" pitchFamily="34" charset="-120"/>
              </a:rPr>
              <a:t>16 / 22</a:t>
            </a:r>
            <a:endParaRPr lang="en-US" sz="85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Shape 0"/>
          <p:cNvSpPr/>
          <p:nvPr/>
        </p:nvSpPr>
        <p:spPr>
          <a:xfrm>
            <a:off x="566928" y="521208"/>
            <a:ext cx="201168" cy="68580"/>
          </a:xfrm>
          <a:prstGeom prst="rect">
            <a:avLst/>
          </a:prstGeom>
          <a:solidFill>
            <a:srgbClr val="2DD4BF"/>
          </a:solidFill>
          <a:ln/>
        </p:spPr>
        <p:txBody>
          <a:bodyPr/>
          <a:lstStyle/>
          <a:p>
            <a:endParaRPr lang="en-US"/>
          </a:p>
        </p:txBody>
      </p:sp>
      <p:sp>
        <p:nvSpPr>
          <p:cNvPr id="3" name="Text 1"/>
          <p:cNvSpPr/>
          <p:nvPr/>
        </p:nvSpPr>
        <p:spPr>
          <a:xfrm>
            <a:off x="868680" y="475488"/>
            <a:ext cx="10692079" cy="274320"/>
          </a:xfrm>
          <a:prstGeom prst="rect">
            <a:avLst/>
          </a:prstGeom>
          <a:noFill/>
          <a:ln/>
        </p:spPr>
        <p:txBody>
          <a:bodyPr wrap="square" lIns="0" tIns="0" rIns="0" bIns="0" rtlCol="0" anchor="ctr"/>
          <a:lstStyle/>
          <a:p>
            <a:pPr marL="0" indent="0" algn="l">
              <a:buNone/>
            </a:pPr>
            <a:r>
              <a:rPr lang="en-US" sz="1150" b="1" kern="0" spc="250" dirty="0">
                <a:solidFill>
                  <a:srgbClr val="2DD4BF"/>
                </a:solidFill>
                <a:latin typeface="Calibri" pitchFamily="34" charset="0"/>
                <a:ea typeface="Calibri" pitchFamily="34" charset="-122"/>
                <a:cs typeface="Calibri" pitchFamily="34" charset="-120"/>
              </a:rPr>
              <a:t>TĂNG TỐC &amp; QUY MÔ</a:t>
            </a:r>
            <a:endParaRPr lang="en-US" sz="1150" dirty="0"/>
          </a:p>
        </p:txBody>
      </p:sp>
      <p:sp>
        <p:nvSpPr>
          <p:cNvPr id="4" name="Text 2"/>
          <p:cNvSpPr/>
          <p:nvPr/>
        </p:nvSpPr>
        <p:spPr>
          <a:xfrm>
            <a:off x="566928" y="768096"/>
            <a:ext cx="11057839" cy="658368"/>
          </a:xfrm>
          <a:prstGeom prst="rect">
            <a:avLst/>
          </a:prstGeom>
          <a:noFill/>
          <a:ln/>
        </p:spPr>
        <p:txBody>
          <a:bodyPr wrap="square" lIns="0" tIns="0" rIns="0" bIns="0" rtlCol="0" anchor="ctr"/>
          <a:lstStyle/>
          <a:p>
            <a:pPr marL="0" indent="0" algn="l">
              <a:buNone/>
            </a:pPr>
            <a:r>
              <a:rPr lang="en-US" sz="2900" b="1" dirty="0">
                <a:solidFill>
                  <a:srgbClr val="F2F6FC"/>
                </a:solidFill>
                <a:latin typeface="Calibri" pitchFamily="34" charset="0"/>
                <a:ea typeface="Calibri" pitchFamily="34" charset="-122"/>
                <a:cs typeface="Calibri" pitchFamily="34" charset="-120"/>
              </a:rPr>
              <a:t>Tự Động Hóa &amp; Đóng Gói Quy Trình</a:t>
            </a:r>
            <a:endParaRPr lang="en-US" sz="2900" dirty="0"/>
          </a:p>
        </p:txBody>
      </p:sp>
      <p:sp>
        <p:nvSpPr>
          <p:cNvPr id="5" name="Text 3"/>
          <p:cNvSpPr/>
          <p:nvPr/>
        </p:nvSpPr>
        <p:spPr>
          <a:xfrm>
            <a:off x="566928" y="1371600"/>
            <a:ext cx="11057839" cy="329184"/>
          </a:xfrm>
          <a:prstGeom prst="rect">
            <a:avLst/>
          </a:prstGeom>
          <a:noFill/>
          <a:ln/>
        </p:spPr>
        <p:txBody>
          <a:bodyPr wrap="square" lIns="0" tIns="0" rIns="0" bIns="0" rtlCol="0" anchor="ctr"/>
          <a:lstStyle/>
          <a:p>
            <a:pPr marL="0" indent="0" algn="l">
              <a:buNone/>
            </a:pPr>
            <a:r>
              <a:rPr lang="en-US" sz="1300" dirty="0">
                <a:solidFill>
                  <a:srgbClr val="93A2B8"/>
                </a:solidFill>
                <a:latin typeface="Calibri" pitchFamily="34" charset="0"/>
                <a:ea typeface="Calibri" pitchFamily="34" charset="-122"/>
                <a:cs typeface="Calibri" pitchFamily="34" charset="-120"/>
              </a:rPr>
              <a:t>Biến quy trình thủ công thành hệ thống nhân bản hàng loạt bằng Claude.</a:t>
            </a:r>
            <a:endParaRPr lang="en-US" sz="1300" dirty="0"/>
          </a:p>
        </p:txBody>
      </p:sp>
      <p:sp>
        <p:nvSpPr>
          <p:cNvPr id="6" name="Shape 4"/>
          <p:cNvSpPr/>
          <p:nvPr/>
        </p:nvSpPr>
        <p:spPr>
          <a:xfrm>
            <a:off x="566928" y="1874520"/>
            <a:ext cx="3502152" cy="3108960"/>
          </a:xfrm>
          <a:prstGeom prst="roundRect">
            <a:avLst>
              <a:gd name="adj" fmla="val 2647"/>
            </a:avLst>
          </a:prstGeom>
          <a:solidFill>
            <a:srgbClr val="13203B"/>
          </a:solidFill>
          <a:ln w="12700">
            <a:solidFill>
              <a:srgbClr val="2C3E63"/>
            </a:solidFill>
            <a:prstDash val="solid"/>
          </a:ln>
          <a:effectLst>
            <a:outerShdw blurRad="114300" dist="50800" dir="5400000" algn="bl" rotWithShape="0">
              <a:srgbClr val="000000">
                <a:alpha val="30000"/>
              </a:srgbClr>
            </a:outerShdw>
          </a:effectLst>
        </p:spPr>
        <p:txBody>
          <a:bodyPr/>
          <a:lstStyle/>
          <a:p>
            <a:endParaRPr lang="en-US"/>
          </a:p>
        </p:txBody>
      </p:sp>
      <p:sp>
        <p:nvSpPr>
          <p:cNvPr id="7" name="Shape 5"/>
          <p:cNvSpPr/>
          <p:nvPr/>
        </p:nvSpPr>
        <p:spPr>
          <a:xfrm>
            <a:off x="841248" y="2167128"/>
            <a:ext cx="676656" cy="676656"/>
          </a:xfrm>
          <a:prstGeom prst="roundRect">
            <a:avLst>
              <a:gd name="adj" fmla="val 26000"/>
            </a:avLst>
          </a:prstGeom>
          <a:solidFill>
            <a:srgbClr val="0F766E"/>
          </a:solidFill>
          <a:ln/>
          <a:effectLst>
            <a:outerShdw blurRad="177800" dist="50800" dir="16200000" algn="bl" rotWithShape="0">
              <a:srgbClr val="2DD4BF">
                <a:alpha val="55000"/>
              </a:srgbClr>
            </a:outerShdw>
          </a:effectLst>
        </p:spPr>
        <p:txBody>
          <a:bodyPr/>
          <a:lstStyle/>
          <a:p>
            <a:endParaRPr lang="en-US"/>
          </a:p>
        </p:txBody>
      </p:sp>
      <p:pic>
        <p:nvPicPr>
          <p:cNvPr id="8" name="Image 0" descr="/tmp/build/assets/icons/FaCubes_white.png"/>
          <p:cNvPicPr>
            <a:picLocks noChangeAspect="1"/>
          </p:cNvPicPr>
          <p:nvPr/>
        </p:nvPicPr>
        <p:blipFill>
          <a:blip r:embed="rId4"/>
          <a:stretch>
            <a:fillRect/>
          </a:stretch>
        </p:blipFill>
        <p:spPr>
          <a:xfrm>
            <a:off x="1017179" y="2343059"/>
            <a:ext cx="324795" cy="324795"/>
          </a:xfrm>
          <a:prstGeom prst="rect">
            <a:avLst/>
          </a:prstGeom>
        </p:spPr>
      </p:pic>
      <p:sp>
        <p:nvSpPr>
          <p:cNvPr id="9" name="Text 6"/>
          <p:cNvSpPr/>
          <p:nvPr/>
        </p:nvSpPr>
        <p:spPr>
          <a:xfrm>
            <a:off x="3429000" y="2148840"/>
            <a:ext cx="457200" cy="457200"/>
          </a:xfrm>
          <a:prstGeom prst="rect">
            <a:avLst/>
          </a:prstGeom>
          <a:noFill/>
          <a:ln/>
        </p:spPr>
        <p:txBody>
          <a:bodyPr wrap="square" lIns="0" tIns="0" rIns="0" bIns="0" rtlCol="0" anchor="ctr"/>
          <a:lstStyle/>
          <a:p>
            <a:pPr marL="0" indent="0" algn="ctr">
              <a:buNone/>
            </a:pPr>
            <a:r>
              <a:rPr lang="en-US" sz="1800" b="1" dirty="0">
                <a:solidFill>
                  <a:srgbClr val="2A3E63"/>
                </a:solidFill>
                <a:latin typeface="Calibri" pitchFamily="34" charset="0"/>
                <a:ea typeface="Calibri" pitchFamily="34" charset="-122"/>
                <a:cs typeface="Calibri" pitchFamily="34" charset="-120"/>
              </a:rPr>
              <a:t>1</a:t>
            </a:r>
            <a:endParaRPr lang="en-US" sz="1800" dirty="0"/>
          </a:p>
        </p:txBody>
      </p:sp>
      <p:sp>
        <p:nvSpPr>
          <p:cNvPr id="10" name="Text 7"/>
          <p:cNvSpPr/>
          <p:nvPr/>
        </p:nvSpPr>
        <p:spPr>
          <a:xfrm>
            <a:off x="841248" y="3063240"/>
            <a:ext cx="2953512" cy="457200"/>
          </a:xfrm>
          <a:prstGeom prst="rect">
            <a:avLst/>
          </a:prstGeom>
          <a:noFill/>
          <a:ln/>
        </p:spPr>
        <p:txBody>
          <a:bodyPr wrap="square" lIns="0" tIns="0" rIns="0" bIns="0" rtlCol="0" anchor="ctr"/>
          <a:lstStyle/>
          <a:p>
            <a:pPr marL="0" indent="0">
              <a:buNone/>
            </a:pPr>
            <a:r>
              <a:rPr lang="en-US" sz="1600" b="1" dirty="0">
                <a:solidFill>
                  <a:srgbClr val="F2F6FC"/>
                </a:solidFill>
                <a:latin typeface="Calibri" pitchFamily="34" charset="0"/>
                <a:ea typeface="Calibri" pitchFamily="34" charset="-122"/>
                <a:cs typeface="Calibri" pitchFamily="34" charset="-120"/>
              </a:rPr>
              <a:t>Đóng gói Skill</a:t>
            </a:r>
            <a:endParaRPr lang="en-US" sz="1600" dirty="0"/>
          </a:p>
        </p:txBody>
      </p:sp>
      <p:sp>
        <p:nvSpPr>
          <p:cNvPr id="11" name="Text 8"/>
          <p:cNvSpPr/>
          <p:nvPr/>
        </p:nvSpPr>
        <p:spPr>
          <a:xfrm>
            <a:off x="841248" y="3566160"/>
            <a:ext cx="2953512" cy="1280160"/>
          </a:xfrm>
          <a:prstGeom prst="rect">
            <a:avLst/>
          </a:prstGeom>
          <a:noFill/>
          <a:ln/>
        </p:spPr>
        <p:txBody>
          <a:bodyPr wrap="square" lIns="0" tIns="0" rIns="0" bIns="0" rtlCol="0" anchor="t"/>
          <a:lstStyle/>
          <a:p>
            <a:pPr marL="0" indent="0">
              <a:lnSpc>
                <a:spcPct val="106000"/>
              </a:lnSpc>
              <a:buNone/>
            </a:pPr>
            <a:r>
              <a:rPr lang="en-US" sz="1200" dirty="0">
                <a:solidFill>
                  <a:srgbClr val="C6D2E2"/>
                </a:solidFill>
                <a:latin typeface="Calibri" pitchFamily="34" charset="0"/>
                <a:ea typeface="Calibri" pitchFamily="34" charset="-122"/>
                <a:cs typeface="Calibri" pitchFamily="34" charset="-120"/>
              </a:rPr>
              <a:t>Dùng Claude tự động hóa toàn bộ chuỗi công việc: nạp content thô → tự sinh kịch bản storyboard và prompt chi tiết.</a:t>
            </a:r>
            <a:endParaRPr lang="en-US" sz="1200" dirty="0"/>
          </a:p>
        </p:txBody>
      </p:sp>
      <p:sp>
        <p:nvSpPr>
          <p:cNvPr id="12" name="Shape 9"/>
          <p:cNvSpPr/>
          <p:nvPr/>
        </p:nvSpPr>
        <p:spPr>
          <a:xfrm>
            <a:off x="4344772" y="1874520"/>
            <a:ext cx="3502152" cy="3108960"/>
          </a:xfrm>
          <a:prstGeom prst="roundRect">
            <a:avLst>
              <a:gd name="adj" fmla="val 2647"/>
            </a:avLst>
          </a:prstGeom>
          <a:solidFill>
            <a:srgbClr val="13203B"/>
          </a:solidFill>
          <a:ln w="12700">
            <a:solidFill>
              <a:srgbClr val="2C3E63"/>
            </a:solidFill>
            <a:prstDash val="solid"/>
          </a:ln>
          <a:effectLst>
            <a:outerShdw blurRad="114300" dist="50800" dir="5400000" algn="bl" rotWithShape="0">
              <a:srgbClr val="000000">
                <a:alpha val="30000"/>
              </a:srgbClr>
            </a:outerShdw>
          </a:effectLst>
        </p:spPr>
        <p:txBody>
          <a:bodyPr/>
          <a:lstStyle/>
          <a:p>
            <a:endParaRPr lang="en-US"/>
          </a:p>
        </p:txBody>
      </p:sp>
      <p:sp>
        <p:nvSpPr>
          <p:cNvPr id="13" name="Shape 10"/>
          <p:cNvSpPr/>
          <p:nvPr/>
        </p:nvSpPr>
        <p:spPr>
          <a:xfrm>
            <a:off x="4619092" y="2167128"/>
            <a:ext cx="676656" cy="676656"/>
          </a:xfrm>
          <a:prstGeom prst="roundRect">
            <a:avLst>
              <a:gd name="adj" fmla="val 26000"/>
            </a:avLst>
          </a:prstGeom>
          <a:solidFill>
            <a:srgbClr val="13565E"/>
          </a:solidFill>
          <a:ln/>
          <a:effectLst>
            <a:outerShdw blurRad="88900" dist="38100" dir="5400000" algn="bl" rotWithShape="0">
              <a:srgbClr val="000000">
                <a:alpha val="30000"/>
              </a:srgbClr>
            </a:outerShdw>
          </a:effectLst>
        </p:spPr>
        <p:txBody>
          <a:bodyPr/>
          <a:lstStyle/>
          <a:p>
            <a:endParaRPr lang="en-US"/>
          </a:p>
        </p:txBody>
      </p:sp>
      <p:pic>
        <p:nvPicPr>
          <p:cNvPr id="14" name="Image 1" descr="/tmp/build/assets/icons/FaRocket_white.png"/>
          <p:cNvPicPr>
            <a:picLocks noChangeAspect="1"/>
          </p:cNvPicPr>
          <p:nvPr/>
        </p:nvPicPr>
        <p:blipFill>
          <a:blip r:embed="rId5"/>
          <a:stretch>
            <a:fillRect/>
          </a:stretch>
        </p:blipFill>
        <p:spPr>
          <a:xfrm>
            <a:off x="4795022" y="2343059"/>
            <a:ext cx="324795" cy="324795"/>
          </a:xfrm>
          <a:prstGeom prst="rect">
            <a:avLst/>
          </a:prstGeom>
        </p:spPr>
      </p:pic>
      <p:sp>
        <p:nvSpPr>
          <p:cNvPr id="15" name="Text 11"/>
          <p:cNvSpPr/>
          <p:nvPr/>
        </p:nvSpPr>
        <p:spPr>
          <a:xfrm>
            <a:off x="7206844" y="2148840"/>
            <a:ext cx="457200" cy="457200"/>
          </a:xfrm>
          <a:prstGeom prst="rect">
            <a:avLst/>
          </a:prstGeom>
          <a:noFill/>
          <a:ln/>
        </p:spPr>
        <p:txBody>
          <a:bodyPr wrap="square" lIns="0" tIns="0" rIns="0" bIns="0" rtlCol="0" anchor="ctr"/>
          <a:lstStyle/>
          <a:p>
            <a:pPr marL="0" indent="0" algn="ctr">
              <a:buNone/>
            </a:pPr>
            <a:r>
              <a:rPr lang="en-US" sz="1800" b="1" dirty="0">
                <a:solidFill>
                  <a:srgbClr val="2A3E63"/>
                </a:solidFill>
                <a:latin typeface="Calibri" pitchFamily="34" charset="0"/>
                <a:ea typeface="Calibri" pitchFamily="34" charset="-122"/>
                <a:cs typeface="Calibri" pitchFamily="34" charset="-120"/>
              </a:rPr>
              <a:t>2</a:t>
            </a:r>
            <a:endParaRPr lang="en-US" sz="1800" dirty="0"/>
          </a:p>
        </p:txBody>
      </p:sp>
      <p:sp>
        <p:nvSpPr>
          <p:cNvPr id="16" name="Text 12"/>
          <p:cNvSpPr/>
          <p:nvPr/>
        </p:nvSpPr>
        <p:spPr>
          <a:xfrm>
            <a:off x="4619092" y="3063240"/>
            <a:ext cx="2953512" cy="457200"/>
          </a:xfrm>
          <a:prstGeom prst="rect">
            <a:avLst/>
          </a:prstGeom>
          <a:noFill/>
          <a:ln/>
        </p:spPr>
        <p:txBody>
          <a:bodyPr wrap="square" lIns="0" tIns="0" rIns="0" bIns="0" rtlCol="0" anchor="ctr"/>
          <a:lstStyle/>
          <a:p>
            <a:pPr marL="0" indent="0">
              <a:buNone/>
            </a:pPr>
            <a:r>
              <a:rPr lang="en-US" sz="1600" b="1" dirty="0">
                <a:solidFill>
                  <a:srgbClr val="F2F6FC"/>
                </a:solidFill>
                <a:latin typeface="Calibri" pitchFamily="34" charset="0"/>
                <a:ea typeface="Calibri" pitchFamily="34" charset="-122"/>
                <a:cs typeface="Calibri" pitchFamily="34" charset="-120"/>
              </a:rPr>
              <a:t>Tăng tốc quy mô</a:t>
            </a:r>
            <a:endParaRPr lang="en-US" sz="1600" dirty="0"/>
          </a:p>
        </p:txBody>
      </p:sp>
      <p:sp>
        <p:nvSpPr>
          <p:cNvPr id="17" name="Text 13"/>
          <p:cNvSpPr/>
          <p:nvPr/>
        </p:nvSpPr>
        <p:spPr>
          <a:xfrm>
            <a:off x="4619092" y="3566160"/>
            <a:ext cx="2953512" cy="1280160"/>
          </a:xfrm>
          <a:prstGeom prst="rect">
            <a:avLst/>
          </a:prstGeom>
          <a:noFill/>
          <a:ln/>
        </p:spPr>
        <p:txBody>
          <a:bodyPr wrap="square" lIns="0" tIns="0" rIns="0" bIns="0" rtlCol="0" anchor="t"/>
          <a:lstStyle/>
          <a:p>
            <a:pPr marL="0" indent="0">
              <a:lnSpc>
                <a:spcPct val="106000"/>
              </a:lnSpc>
              <a:buNone/>
            </a:pPr>
            <a:r>
              <a:rPr lang="en-US" sz="1200" dirty="0">
                <a:solidFill>
                  <a:srgbClr val="C6D2E2"/>
                </a:solidFill>
                <a:latin typeface="Calibri" pitchFamily="34" charset="0"/>
                <a:ea typeface="Calibri" pitchFamily="34" charset="-122"/>
                <a:cs typeface="Calibri" pitchFamily="34" charset="-120"/>
              </a:rPr>
              <a:t>Chỉ cần 1 câu lệnh đơn giản, hệ thống tự xuất ra bộ khung sản xuất video — rút ngắn quy trình thủ công hàng loạt.</a:t>
            </a:r>
            <a:endParaRPr lang="en-US" sz="1200" dirty="0"/>
          </a:p>
        </p:txBody>
      </p:sp>
      <p:sp>
        <p:nvSpPr>
          <p:cNvPr id="18" name="Shape 14"/>
          <p:cNvSpPr/>
          <p:nvPr/>
        </p:nvSpPr>
        <p:spPr>
          <a:xfrm>
            <a:off x="8122615" y="1874520"/>
            <a:ext cx="3502152" cy="3108960"/>
          </a:xfrm>
          <a:prstGeom prst="roundRect">
            <a:avLst>
              <a:gd name="adj" fmla="val 2647"/>
            </a:avLst>
          </a:prstGeom>
          <a:solidFill>
            <a:srgbClr val="13203B"/>
          </a:solidFill>
          <a:ln w="12700">
            <a:solidFill>
              <a:srgbClr val="2C3E63"/>
            </a:solidFill>
            <a:prstDash val="solid"/>
          </a:ln>
          <a:effectLst>
            <a:outerShdw blurRad="114300" dist="50800" dir="5400000" algn="bl" rotWithShape="0">
              <a:srgbClr val="000000">
                <a:alpha val="30000"/>
              </a:srgbClr>
            </a:outerShdw>
          </a:effectLst>
        </p:spPr>
        <p:txBody>
          <a:bodyPr/>
          <a:lstStyle/>
          <a:p>
            <a:endParaRPr lang="en-US"/>
          </a:p>
        </p:txBody>
      </p:sp>
      <p:sp>
        <p:nvSpPr>
          <p:cNvPr id="19" name="Shape 15"/>
          <p:cNvSpPr/>
          <p:nvPr/>
        </p:nvSpPr>
        <p:spPr>
          <a:xfrm>
            <a:off x="8396935" y="2167128"/>
            <a:ext cx="676656" cy="676656"/>
          </a:xfrm>
          <a:prstGeom prst="roundRect">
            <a:avLst>
              <a:gd name="adj" fmla="val 26000"/>
            </a:avLst>
          </a:prstGeom>
          <a:solidFill>
            <a:srgbClr val="155E63"/>
          </a:solidFill>
          <a:ln/>
          <a:effectLst>
            <a:outerShdw blurRad="88900" dist="38100" dir="5400000" algn="bl" rotWithShape="0">
              <a:srgbClr val="000000">
                <a:alpha val="30000"/>
              </a:srgbClr>
            </a:outerShdw>
          </a:effectLst>
        </p:spPr>
        <p:txBody>
          <a:bodyPr/>
          <a:lstStyle/>
          <a:p>
            <a:endParaRPr lang="en-US"/>
          </a:p>
        </p:txBody>
      </p:sp>
      <p:pic>
        <p:nvPicPr>
          <p:cNvPr id="20" name="Image 2" descr="/tmp/build/assets/icons/FaSitemap_white.png"/>
          <p:cNvPicPr>
            <a:picLocks noChangeAspect="1"/>
          </p:cNvPicPr>
          <p:nvPr/>
        </p:nvPicPr>
        <p:blipFill>
          <a:blip r:embed="rId6"/>
          <a:stretch>
            <a:fillRect/>
          </a:stretch>
        </p:blipFill>
        <p:spPr>
          <a:xfrm>
            <a:off x="8572866" y="2343059"/>
            <a:ext cx="324795" cy="324795"/>
          </a:xfrm>
          <a:prstGeom prst="rect">
            <a:avLst/>
          </a:prstGeom>
        </p:spPr>
      </p:pic>
      <p:sp>
        <p:nvSpPr>
          <p:cNvPr id="21" name="Text 16"/>
          <p:cNvSpPr/>
          <p:nvPr/>
        </p:nvSpPr>
        <p:spPr>
          <a:xfrm>
            <a:off x="10984687" y="2148840"/>
            <a:ext cx="457200" cy="457200"/>
          </a:xfrm>
          <a:prstGeom prst="rect">
            <a:avLst/>
          </a:prstGeom>
          <a:noFill/>
          <a:ln/>
        </p:spPr>
        <p:txBody>
          <a:bodyPr wrap="square" lIns="0" tIns="0" rIns="0" bIns="0" rtlCol="0" anchor="ctr"/>
          <a:lstStyle/>
          <a:p>
            <a:pPr marL="0" indent="0" algn="ctr">
              <a:buNone/>
            </a:pPr>
            <a:r>
              <a:rPr lang="en-US" sz="1800" b="1" dirty="0">
                <a:solidFill>
                  <a:srgbClr val="2A3E63"/>
                </a:solidFill>
                <a:latin typeface="Calibri" pitchFamily="34" charset="0"/>
                <a:ea typeface="Calibri" pitchFamily="34" charset="-122"/>
                <a:cs typeface="Calibri" pitchFamily="34" charset="-120"/>
              </a:rPr>
              <a:t>3</a:t>
            </a:r>
            <a:endParaRPr lang="en-US" sz="1800" dirty="0"/>
          </a:p>
        </p:txBody>
      </p:sp>
      <p:sp>
        <p:nvSpPr>
          <p:cNvPr id="22" name="Text 17"/>
          <p:cNvSpPr/>
          <p:nvPr/>
        </p:nvSpPr>
        <p:spPr>
          <a:xfrm>
            <a:off x="8396935" y="3063240"/>
            <a:ext cx="2953512" cy="457200"/>
          </a:xfrm>
          <a:prstGeom prst="rect">
            <a:avLst/>
          </a:prstGeom>
          <a:noFill/>
          <a:ln/>
        </p:spPr>
        <p:txBody>
          <a:bodyPr wrap="square" lIns="0" tIns="0" rIns="0" bIns="0" rtlCol="0" anchor="ctr"/>
          <a:lstStyle/>
          <a:p>
            <a:pPr marL="0" indent="0">
              <a:buNone/>
            </a:pPr>
            <a:r>
              <a:rPr lang="en-US" sz="1600" b="1" dirty="0">
                <a:solidFill>
                  <a:srgbClr val="F2F6FC"/>
                </a:solidFill>
                <a:latin typeface="Calibri" pitchFamily="34" charset="0"/>
                <a:ea typeface="Calibri" pitchFamily="34" charset="-122"/>
                <a:cs typeface="Calibri" pitchFamily="34" charset="-120"/>
              </a:rPr>
              <a:t>Batch Planning</a:t>
            </a:r>
            <a:endParaRPr lang="en-US" sz="1600" dirty="0"/>
          </a:p>
        </p:txBody>
      </p:sp>
      <p:sp>
        <p:nvSpPr>
          <p:cNvPr id="23" name="Text 18"/>
          <p:cNvSpPr/>
          <p:nvPr/>
        </p:nvSpPr>
        <p:spPr>
          <a:xfrm>
            <a:off x="8396935" y="3566160"/>
            <a:ext cx="2953512" cy="1280160"/>
          </a:xfrm>
          <a:prstGeom prst="rect">
            <a:avLst/>
          </a:prstGeom>
          <a:noFill/>
          <a:ln/>
        </p:spPr>
        <p:txBody>
          <a:bodyPr wrap="square" lIns="0" tIns="0" rIns="0" bIns="0" rtlCol="0" anchor="t"/>
          <a:lstStyle/>
          <a:p>
            <a:pPr marL="0" indent="0">
              <a:lnSpc>
                <a:spcPct val="106000"/>
              </a:lnSpc>
              <a:buNone/>
            </a:pPr>
            <a:r>
              <a:rPr lang="en-US" sz="1200" dirty="0">
                <a:solidFill>
                  <a:srgbClr val="C6D2E2"/>
                </a:solidFill>
                <a:latin typeface="Calibri" pitchFamily="34" charset="0"/>
                <a:ea typeface="Calibri" pitchFamily="34" charset="-122"/>
                <a:cs typeface="Calibri" pitchFamily="34" charset="-120"/>
              </a:rPr>
              <a:t>Bắt AI lập kế hoạch bối cảnh cho hàng loạt video trước, tránh “bẫy dập khuôn” hình ảnh từ video thứ 3–4 trở đi.</a:t>
            </a:r>
            <a:endParaRPr lang="en-US" sz="1200" dirty="0"/>
          </a:p>
        </p:txBody>
      </p:sp>
      <p:sp>
        <p:nvSpPr>
          <p:cNvPr id="24" name="Text 19"/>
          <p:cNvSpPr/>
          <p:nvPr/>
        </p:nvSpPr>
        <p:spPr>
          <a:xfrm>
            <a:off x="566928" y="6473952"/>
            <a:ext cx="5486400" cy="274320"/>
          </a:xfrm>
          <a:prstGeom prst="rect">
            <a:avLst/>
          </a:prstGeom>
          <a:noFill/>
          <a:ln/>
        </p:spPr>
        <p:txBody>
          <a:bodyPr wrap="square" lIns="0" tIns="0" rIns="0" bIns="0" rtlCol="0" anchor="ctr"/>
          <a:lstStyle/>
          <a:p>
            <a:pPr marL="0" indent="0" algn="l">
              <a:buNone/>
            </a:pPr>
            <a:r>
              <a:rPr lang="en-US" sz="850" kern="0" spc="200" dirty="0">
                <a:solidFill>
                  <a:srgbClr val="6F7E96"/>
                </a:solidFill>
                <a:latin typeface="Calibri" pitchFamily="34" charset="0"/>
                <a:ea typeface="Calibri" pitchFamily="34" charset="-122"/>
                <a:cs typeface="Calibri" pitchFamily="34" charset="-120"/>
              </a:rPr>
              <a:t>CASE STUDY · I CAN READ</a:t>
            </a:r>
            <a:endParaRPr lang="en-US" sz="850" dirty="0"/>
          </a:p>
        </p:txBody>
      </p:sp>
      <p:sp>
        <p:nvSpPr>
          <p:cNvPr id="25" name="Text 20"/>
          <p:cNvSpPr/>
          <p:nvPr/>
        </p:nvSpPr>
        <p:spPr>
          <a:xfrm>
            <a:off x="9795967" y="6473952"/>
            <a:ext cx="1828800" cy="274320"/>
          </a:xfrm>
          <a:prstGeom prst="rect">
            <a:avLst/>
          </a:prstGeom>
          <a:noFill/>
          <a:ln/>
        </p:spPr>
        <p:txBody>
          <a:bodyPr wrap="square" lIns="0" tIns="0" rIns="0" bIns="0" rtlCol="0" anchor="ctr"/>
          <a:lstStyle/>
          <a:p>
            <a:pPr marL="0" indent="0" algn="r">
              <a:buNone/>
            </a:pPr>
            <a:r>
              <a:rPr lang="en-US" sz="850" dirty="0">
                <a:solidFill>
                  <a:srgbClr val="6F7E96"/>
                </a:solidFill>
                <a:latin typeface="Calibri" pitchFamily="34" charset="0"/>
                <a:ea typeface="Calibri" pitchFamily="34" charset="-122"/>
                <a:cs typeface="Calibri" pitchFamily="34" charset="-120"/>
              </a:rPr>
              <a:t>17 / 22</a:t>
            </a:r>
            <a:endParaRPr lang="en-US" sz="85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Shape 0"/>
          <p:cNvSpPr/>
          <p:nvPr/>
        </p:nvSpPr>
        <p:spPr>
          <a:xfrm>
            <a:off x="566928" y="521208"/>
            <a:ext cx="201168" cy="68580"/>
          </a:xfrm>
          <a:prstGeom prst="rect">
            <a:avLst/>
          </a:prstGeom>
          <a:solidFill>
            <a:srgbClr val="2DD4BF"/>
          </a:solidFill>
          <a:ln/>
        </p:spPr>
        <p:txBody>
          <a:bodyPr/>
          <a:lstStyle/>
          <a:p>
            <a:endParaRPr lang="en-US"/>
          </a:p>
        </p:txBody>
      </p:sp>
      <p:sp>
        <p:nvSpPr>
          <p:cNvPr id="3" name="Text 1"/>
          <p:cNvSpPr/>
          <p:nvPr/>
        </p:nvSpPr>
        <p:spPr>
          <a:xfrm>
            <a:off x="868680" y="475488"/>
            <a:ext cx="10692079" cy="274320"/>
          </a:xfrm>
          <a:prstGeom prst="rect">
            <a:avLst/>
          </a:prstGeom>
          <a:noFill/>
          <a:ln/>
        </p:spPr>
        <p:txBody>
          <a:bodyPr wrap="square" lIns="0" tIns="0" rIns="0" bIns="0" rtlCol="0" anchor="ctr"/>
          <a:lstStyle/>
          <a:p>
            <a:pPr marL="0" indent="0" algn="l">
              <a:buNone/>
            </a:pPr>
            <a:r>
              <a:rPr lang="en-US" sz="1150" b="1" kern="0" spc="250" dirty="0">
                <a:solidFill>
                  <a:srgbClr val="2DD4BF"/>
                </a:solidFill>
                <a:latin typeface="Calibri" pitchFamily="34" charset="0"/>
                <a:ea typeface="Calibri" pitchFamily="34" charset="-122"/>
                <a:cs typeface="Calibri" pitchFamily="34" charset="-120"/>
              </a:rPr>
              <a:t>MINH CHỨNG THỰC TẾ</a:t>
            </a:r>
            <a:endParaRPr lang="en-US" sz="1150" dirty="0"/>
          </a:p>
        </p:txBody>
      </p:sp>
      <p:sp>
        <p:nvSpPr>
          <p:cNvPr id="4" name="Text 2"/>
          <p:cNvSpPr/>
          <p:nvPr/>
        </p:nvSpPr>
        <p:spPr>
          <a:xfrm>
            <a:off x="566928" y="768096"/>
            <a:ext cx="11057839" cy="658368"/>
          </a:xfrm>
          <a:prstGeom prst="rect">
            <a:avLst/>
          </a:prstGeom>
          <a:noFill/>
          <a:ln/>
        </p:spPr>
        <p:txBody>
          <a:bodyPr wrap="square" lIns="0" tIns="0" rIns="0" bIns="0" rtlCol="0" anchor="ctr"/>
          <a:lstStyle/>
          <a:p>
            <a:pPr marL="0" indent="0" algn="l">
              <a:buNone/>
            </a:pPr>
            <a:r>
              <a:rPr lang="en-US" sz="2900" b="1" dirty="0">
                <a:solidFill>
                  <a:srgbClr val="F2F6FC"/>
                </a:solidFill>
                <a:latin typeface="Calibri" pitchFamily="34" charset="0"/>
                <a:ea typeface="Calibri" pitchFamily="34" charset="-122"/>
                <a:cs typeface="Calibri" pitchFamily="34" charset="-120"/>
              </a:rPr>
              <a:t>Ví Dụ: Đóng Gói Quy Trình Bằng Skill</a:t>
            </a:r>
            <a:endParaRPr lang="en-US" sz="2900" dirty="0"/>
          </a:p>
        </p:txBody>
      </p:sp>
      <p:sp>
        <p:nvSpPr>
          <p:cNvPr id="5" name="Shape 3"/>
          <p:cNvSpPr/>
          <p:nvPr/>
        </p:nvSpPr>
        <p:spPr>
          <a:xfrm>
            <a:off x="566928" y="1783080"/>
            <a:ext cx="3611880" cy="3611880"/>
          </a:xfrm>
          <a:prstGeom prst="roundRect">
            <a:avLst>
              <a:gd name="adj" fmla="val 2278"/>
            </a:avLst>
          </a:prstGeom>
          <a:solidFill>
            <a:srgbClr val="13203B"/>
          </a:solidFill>
          <a:ln w="12700">
            <a:solidFill>
              <a:srgbClr val="2C3E63"/>
            </a:solidFill>
            <a:prstDash val="solid"/>
          </a:ln>
          <a:effectLst>
            <a:outerShdw blurRad="114300" dist="50800" dir="5400000" algn="bl" rotWithShape="0">
              <a:srgbClr val="000000">
                <a:alpha val="30000"/>
              </a:srgbClr>
            </a:outerShdw>
          </a:effectLst>
        </p:spPr>
        <p:txBody>
          <a:bodyPr/>
          <a:lstStyle/>
          <a:p>
            <a:endParaRPr lang="en-US"/>
          </a:p>
        </p:txBody>
      </p:sp>
      <p:sp>
        <p:nvSpPr>
          <p:cNvPr id="6" name="Text 4"/>
          <p:cNvSpPr/>
          <p:nvPr/>
        </p:nvSpPr>
        <p:spPr>
          <a:xfrm>
            <a:off x="859536" y="2011680"/>
            <a:ext cx="3017520" cy="457200"/>
          </a:xfrm>
          <a:prstGeom prst="rect">
            <a:avLst/>
          </a:prstGeom>
          <a:noFill/>
          <a:ln/>
        </p:spPr>
        <p:txBody>
          <a:bodyPr wrap="square" lIns="0" tIns="0" rIns="0" bIns="0" rtlCol="0" anchor="ctr"/>
          <a:lstStyle/>
          <a:p>
            <a:pPr marL="0" indent="0">
              <a:buNone/>
            </a:pPr>
            <a:r>
              <a:rPr lang="en-US" sz="1800" b="1" dirty="0">
                <a:solidFill>
                  <a:srgbClr val="2DD4BF"/>
                </a:solidFill>
                <a:latin typeface="Calibri" pitchFamily="34" charset="0"/>
                <a:ea typeface="Calibri" pitchFamily="34" charset="-122"/>
                <a:cs typeface="Calibri" pitchFamily="34" charset="-120"/>
              </a:rPr>
              <a:t>Chỉ 2 câu lệnh</a:t>
            </a:r>
            <a:endParaRPr lang="en-US" sz="1800" dirty="0"/>
          </a:p>
        </p:txBody>
      </p:sp>
      <p:sp>
        <p:nvSpPr>
          <p:cNvPr id="7" name="Text 5"/>
          <p:cNvSpPr/>
          <p:nvPr/>
        </p:nvSpPr>
        <p:spPr>
          <a:xfrm>
            <a:off x="859536" y="2450592"/>
            <a:ext cx="3017520" cy="457200"/>
          </a:xfrm>
          <a:prstGeom prst="rect">
            <a:avLst/>
          </a:prstGeom>
          <a:noFill/>
          <a:ln/>
        </p:spPr>
        <p:txBody>
          <a:bodyPr wrap="square" lIns="0" tIns="0" rIns="0" bIns="0" rtlCol="0" anchor="t"/>
          <a:lstStyle/>
          <a:p>
            <a:pPr marL="0" indent="0">
              <a:buNone/>
            </a:pPr>
            <a:r>
              <a:rPr lang="en-US" sz="1250" dirty="0">
                <a:solidFill>
                  <a:srgbClr val="C6D2E2"/>
                </a:solidFill>
                <a:latin typeface="Calibri" pitchFamily="34" charset="0"/>
                <a:ea typeface="Calibri" pitchFamily="34" charset="-122"/>
                <a:cs typeface="Calibri" pitchFamily="34" charset="-120"/>
              </a:rPr>
              <a:t>là ra được prompt tạo video hoàn chỉnh.</a:t>
            </a:r>
            <a:endParaRPr lang="en-US" sz="1250" dirty="0"/>
          </a:p>
        </p:txBody>
      </p:sp>
      <p:sp>
        <p:nvSpPr>
          <p:cNvPr id="8" name="Shape 6"/>
          <p:cNvSpPr/>
          <p:nvPr/>
        </p:nvSpPr>
        <p:spPr>
          <a:xfrm>
            <a:off x="859536" y="3063240"/>
            <a:ext cx="457200" cy="457200"/>
          </a:xfrm>
          <a:prstGeom prst="ellipse">
            <a:avLst/>
          </a:prstGeom>
          <a:solidFill>
            <a:srgbClr val="0F766E"/>
          </a:solidFill>
          <a:ln/>
          <a:effectLst>
            <a:outerShdw blurRad="101600" dist="50800" dir="5400000" algn="bl" rotWithShape="0">
              <a:srgbClr val="000000">
                <a:alpha val="30000"/>
              </a:srgbClr>
            </a:outerShdw>
          </a:effectLst>
        </p:spPr>
        <p:txBody>
          <a:bodyPr/>
          <a:lstStyle/>
          <a:p>
            <a:endParaRPr lang="en-US"/>
          </a:p>
        </p:txBody>
      </p:sp>
      <p:sp>
        <p:nvSpPr>
          <p:cNvPr id="9" name="Text 7"/>
          <p:cNvSpPr/>
          <p:nvPr/>
        </p:nvSpPr>
        <p:spPr>
          <a:xfrm>
            <a:off x="859536" y="3063240"/>
            <a:ext cx="457200" cy="457200"/>
          </a:xfrm>
          <a:prstGeom prst="rect">
            <a:avLst/>
          </a:prstGeom>
          <a:noFill/>
          <a:ln/>
        </p:spPr>
        <p:txBody>
          <a:bodyPr wrap="square" lIns="0" tIns="0" rIns="0" bIns="0" rtlCol="0" anchor="ctr"/>
          <a:lstStyle/>
          <a:p>
            <a:pPr marL="0" indent="0" algn="ctr">
              <a:buNone/>
            </a:pPr>
            <a:r>
              <a:rPr lang="en-US" sz="1600" b="1" dirty="0">
                <a:solidFill>
                  <a:srgbClr val="F2F6FC"/>
                </a:solidFill>
                <a:latin typeface="Calibri" pitchFamily="34" charset="0"/>
                <a:ea typeface="Calibri" pitchFamily="34" charset="-122"/>
                <a:cs typeface="Calibri" pitchFamily="34" charset="-120"/>
              </a:rPr>
              <a:t>1</a:t>
            </a:r>
            <a:endParaRPr lang="en-US" sz="1600" dirty="0"/>
          </a:p>
        </p:txBody>
      </p:sp>
      <p:sp>
        <p:nvSpPr>
          <p:cNvPr id="10" name="Text 8"/>
          <p:cNvSpPr/>
          <p:nvPr/>
        </p:nvSpPr>
        <p:spPr>
          <a:xfrm>
            <a:off x="1481328" y="3017520"/>
            <a:ext cx="2606040" cy="868680"/>
          </a:xfrm>
          <a:prstGeom prst="rect">
            <a:avLst/>
          </a:prstGeom>
          <a:noFill/>
          <a:ln/>
        </p:spPr>
        <p:txBody>
          <a:bodyPr wrap="square" lIns="0" tIns="0" rIns="0" bIns="0" rtlCol="0" anchor="ctr"/>
          <a:lstStyle/>
          <a:p>
            <a:pPr marL="0" indent="0">
              <a:lnSpc>
                <a:spcPct val="105000"/>
              </a:lnSpc>
              <a:buNone/>
            </a:pPr>
            <a:r>
              <a:rPr lang="en-US" sz="1180" dirty="0">
                <a:solidFill>
                  <a:srgbClr val="C6D2E2"/>
                </a:solidFill>
                <a:latin typeface="Calibri" pitchFamily="34" charset="0"/>
                <a:ea typeface="Calibri" pitchFamily="34" charset="-122"/>
                <a:cs typeface="Calibri" pitchFamily="34" charset="-120"/>
              </a:rPr>
              <a:t>Nạp content / câu lệnh đơn giản vào Skill</a:t>
            </a:r>
            <a:endParaRPr lang="en-US" sz="1180" dirty="0"/>
          </a:p>
        </p:txBody>
      </p:sp>
      <p:sp>
        <p:nvSpPr>
          <p:cNvPr id="11" name="Shape 9"/>
          <p:cNvSpPr/>
          <p:nvPr/>
        </p:nvSpPr>
        <p:spPr>
          <a:xfrm>
            <a:off x="1088136" y="3538728"/>
            <a:ext cx="0" cy="502920"/>
          </a:xfrm>
          <a:prstGeom prst="line">
            <a:avLst/>
          </a:prstGeom>
          <a:noFill/>
          <a:ln w="19050">
            <a:solidFill>
              <a:srgbClr val="2C3E63"/>
            </a:solidFill>
            <a:prstDash val="dash"/>
          </a:ln>
        </p:spPr>
        <p:txBody>
          <a:bodyPr/>
          <a:lstStyle/>
          <a:p>
            <a:endParaRPr lang="en-US"/>
          </a:p>
        </p:txBody>
      </p:sp>
      <p:sp>
        <p:nvSpPr>
          <p:cNvPr id="12" name="Shape 10"/>
          <p:cNvSpPr/>
          <p:nvPr/>
        </p:nvSpPr>
        <p:spPr>
          <a:xfrm>
            <a:off x="859536" y="4114800"/>
            <a:ext cx="457200" cy="457200"/>
          </a:xfrm>
          <a:prstGeom prst="ellipse">
            <a:avLst/>
          </a:prstGeom>
          <a:solidFill>
            <a:srgbClr val="0F766E"/>
          </a:solidFill>
          <a:ln/>
          <a:effectLst>
            <a:outerShdw blurRad="101600" dist="50800" dir="5400000" algn="bl" rotWithShape="0">
              <a:srgbClr val="000000">
                <a:alpha val="30000"/>
              </a:srgbClr>
            </a:outerShdw>
          </a:effectLst>
        </p:spPr>
        <p:txBody>
          <a:bodyPr/>
          <a:lstStyle/>
          <a:p>
            <a:endParaRPr lang="en-US"/>
          </a:p>
        </p:txBody>
      </p:sp>
      <p:sp>
        <p:nvSpPr>
          <p:cNvPr id="13" name="Text 11"/>
          <p:cNvSpPr/>
          <p:nvPr/>
        </p:nvSpPr>
        <p:spPr>
          <a:xfrm>
            <a:off x="859536" y="4114800"/>
            <a:ext cx="457200" cy="457200"/>
          </a:xfrm>
          <a:prstGeom prst="rect">
            <a:avLst/>
          </a:prstGeom>
          <a:noFill/>
          <a:ln/>
        </p:spPr>
        <p:txBody>
          <a:bodyPr wrap="square" lIns="0" tIns="0" rIns="0" bIns="0" rtlCol="0" anchor="ctr"/>
          <a:lstStyle/>
          <a:p>
            <a:pPr marL="0" indent="0" algn="ctr">
              <a:buNone/>
            </a:pPr>
            <a:r>
              <a:rPr lang="en-US" sz="1600" b="1" dirty="0">
                <a:solidFill>
                  <a:srgbClr val="F2F6FC"/>
                </a:solidFill>
                <a:latin typeface="Calibri" pitchFamily="34" charset="0"/>
                <a:ea typeface="Calibri" pitchFamily="34" charset="-122"/>
                <a:cs typeface="Calibri" pitchFamily="34" charset="-120"/>
              </a:rPr>
              <a:t>2</a:t>
            </a:r>
            <a:endParaRPr lang="en-US" sz="1600" dirty="0"/>
          </a:p>
        </p:txBody>
      </p:sp>
      <p:sp>
        <p:nvSpPr>
          <p:cNvPr id="14" name="Text 12"/>
          <p:cNvSpPr/>
          <p:nvPr/>
        </p:nvSpPr>
        <p:spPr>
          <a:xfrm>
            <a:off x="1481328" y="4069080"/>
            <a:ext cx="2606040" cy="868680"/>
          </a:xfrm>
          <a:prstGeom prst="rect">
            <a:avLst/>
          </a:prstGeom>
          <a:noFill/>
          <a:ln/>
        </p:spPr>
        <p:txBody>
          <a:bodyPr wrap="square" lIns="0" tIns="0" rIns="0" bIns="0" rtlCol="0" anchor="ctr"/>
          <a:lstStyle/>
          <a:p>
            <a:pPr marL="0" indent="0">
              <a:lnSpc>
                <a:spcPct val="105000"/>
              </a:lnSpc>
              <a:buNone/>
            </a:pPr>
            <a:r>
              <a:rPr lang="en-US" sz="1180" dirty="0">
                <a:solidFill>
                  <a:srgbClr val="C6D2E2"/>
                </a:solidFill>
                <a:latin typeface="Calibri" pitchFamily="34" charset="0"/>
                <a:ea typeface="Calibri" pitchFamily="34" charset="-122"/>
                <a:cs typeface="Calibri" pitchFamily="34" charset="-120"/>
              </a:rPr>
              <a:t>Skill tự xuất prompt tạo ảnh &amp; prompt tạo video</a:t>
            </a:r>
            <a:endParaRPr lang="en-US" sz="1180" dirty="0"/>
          </a:p>
        </p:txBody>
      </p:sp>
      <p:sp>
        <p:nvSpPr>
          <p:cNvPr id="15" name="Shape 13"/>
          <p:cNvSpPr/>
          <p:nvPr/>
        </p:nvSpPr>
        <p:spPr>
          <a:xfrm>
            <a:off x="4343400" y="1719072"/>
            <a:ext cx="7031736" cy="3861660"/>
          </a:xfrm>
          <a:prstGeom prst="roundRect">
            <a:avLst>
              <a:gd name="adj" fmla="val 1421"/>
            </a:avLst>
          </a:prstGeom>
          <a:solidFill>
            <a:srgbClr val="E9EFF7"/>
          </a:solidFill>
          <a:ln w="12700">
            <a:solidFill>
              <a:srgbClr val="32466B"/>
            </a:solidFill>
            <a:prstDash val="solid"/>
          </a:ln>
          <a:effectLst>
            <a:outerShdw blurRad="152400" dist="63500" dir="5400000" algn="bl" rotWithShape="0">
              <a:srgbClr val="000000">
                <a:alpha val="42000"/>
              </a:srgbClr>
            </a:outerShdw>
          </a:effectLst>
        </p:spPr>
        <p:txBody>
          <a:bodyPr/>
          <a:lstStyle/>
          <a:p>
            <a:endParaRPr lang="en-US"/>
          </a:p>
        </p:txBody>
      </p:sp>
      <p:pic>
        <p:nvPicPr>
          <p:cNvPr id="16" name="Image 0" descr="/tmp/build/assets/shots/skill_grid.png"/>
          <p:cNvPicPr>
            <a:picLocks noChangeAspect="1"/>
          </p:cNvPicPr>
          <p:nvPr/>
        </p:nvPicPr>
        <p:blipFill>
          <a:blip r:embed="rId4"/>
          <a:stretch>
            <a:fillRect/>
          </a:stretch>
        </p:blipFill>
        <p:spPr>
          <a:xfrm>
            <a:off x="4407408" y="1783080"/>
            <a:ext cx="6903720" cy="3733644"/>
          </a:xfrm>
          <a:prstGeom prst="rect">
            <a:avLst/>
          </a:prstGeom>
        </p:spPr>
      </p:pic>
      <p:sp>
        <p:nvSpPr>
          <p:cNvPr id="17" name="Text 14"/>
          <p:cNvSpPr/>
          <p:nvPr/>
        </p:nvSpPr>
        <p:spPr>
          <a:xfrm>
            <a:off x="4407408" y="5663028"/>
            <a:ext cx="6903720" cy="457200"/>
          </a:xfrm>
          <a:prstGeom prst="rect">
            <a:avLst/>
          </a:prstGeom>
          <a:noFill/>
          <a:ln/>
        </p:spPr>
        <p:txBody>
          <a:bodyPr wrap="square" lIns="0" tIns="0" rIns="0" bIns="0" rtlCol="0" anchor="t"/>
          <a:lstStyle/>
          <a:p>
            <a:pPr marL="0" indent="0" algn="ctr">
              <a:buNone/>
            </a:pPr>
            <a:r>
              <a:rPr lang="en-US" sz="950" i="1" dirty="0">
                <a:solidFill>
                  <a:srgbClr val="93A2B8"/>
                </a:solidFill>
                <a:latin typeface="Calibri" pitchFamily="34" charset="0"/>
                <a:ea typeface="Calibri" pitchFamily="34" charset="-122"/>
                <a:cs typeface="Calibri" pitchFamily="34" charset="-120"/>
              </a:rPr>
              <a:t>Ảnh chụp thực tế quá trình đóng gói &amp; sinh prompt bằng Skill.</a:t>
            </a:r>
            <a:endParaRPr lang="en-US" sz="950" dirty="0"/>
          </a:p>
        </p:txBody>
      </p:sp>
      <p:sp>
        <p:nvSpPr>
          <p:cNvPr id="18" name="Text 15"/>
          <p:cNvSpPr/>
          <p:nvPr/>
        </p:nvSpPr>
        <p:spPr>
          <a:xfrm>
            <a:off x="566928" y="6473952"/>
            <a:ext cx="5486400" cy="274320"/>
          </a:xfrm>
          <a:prstGeom prst="rect">
            <a:avLst/>
          </a:prstGeom>
          <a:noFill/>
          <a:ln/>
        </p:spPr>
        <p:txBody>
          <a:bodyPr wrap="square" lIns="0" tIns="0" rIns="0" bIns="0" rtlCol="0" anchor="ctr"/>
          <a:lstStyle/>
          <a:p>
            <a:pPr marL="0" indent="0" algn="l">
              <a:buNone/>
            </a:pPr>
            <a:r>
              <a:rPr lang="en-US" sz="850" kern="0" spc="200" dirty="0">
                <a:solidFill>
                  <a:srgbClr val="6F7E96"/>
                </a:solidFill>
                <a:latin typeface="Calibri" pitchFamily="34" charset="0"/>
                <a:ea typeface="Calibri" pitchFamily="34" charset="-122"/>
                <a:cs typeface="Calibri" pitchFamily="34" charset="-120"/>
              </a:rPr>
              <a:t>CASE STUDY · I CAN READ</a:t>
            </a:r>
            <a:endParaRPr lang="en-US" sz="850" dirty="0"/>
          </a:p>
        </p:txBody>
      </p:sp>
      <p:sp>
        <p:nvSpPr>
          <p:cNvPr id="19" name="Text 16"/>
          <p:cNvSpPr/>
          <p:nvPr/>
        </p:nvSpPr>
        <p:spPr>
          <a:xfrm>
            <a:off x="9795967" y="6473952"/>
            <a:ext cx="1828800" cy="274320"/>
          </a:xfrm>
          <a:prstGeom prst="rect">
            <a:avLst/>
          </a:prstGeom>
          <a:noFill/>
          <a:ln/>
        </p:spPr>
        <p:txBody>
          <a:bodyPr wrap="square" lIns="0" tIns="0" rIns="0" bIns="0" rtlCol="0" anchor="ctr"/>
          <a:lstStyle/>
          <a:p>
            <a:pPr marL="0" indent="0" algn="r">
              <a:buNone/>
            </a:pPr>
            <a:r>
              <a:rPr lang="en-US" sz="850" dirty="0">
                <a:solidFill>
                  <a:srgbClr val="6F7E96"/>
                </a:solidFill>
                <a:latin typeface="Calibri" pitchFamily="34" charset="0"/>
                <a:ea typeface="Calibri" pitchFamily="34" charset="-122"/>
                <a:cs typeface="Calibri" pitchFamily="34" charset="-120"/>
              </a:rPr>
              <a:t>18 / 22</a:t>
            </a:r>
            <a:endParaRPr lang="en-US" sz="85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6583680" y="640080"/>
            <a:ext cx="5120640" cy="5486400"/>
          </a:xfrm>
          <a:prstGeom prst="rect">
            <a:avLst/>
          </a:prstGeom>
          <a:noFill/>
          <a:ln/>
        </p:spPr>
        <p:txBody>
          <a:bodyPr wrap="square" lIns="0" tIns="0" rIns="0" bIns="0" rtlCol="0" anchor="ctr"/>
          <a:lstStyle/>
          <a:p>
            <a:pPr marL="0" indent="0" algn="r">
              <a:buNone/>
            </a:pPr>
            <a:r>
              <a:rPr lang="en-US" sz="30000" b="1" dirty="0">
                <a:solidFill>
                  <a:srgbClr val="15233E"/>
                </a:solidFill>
                <a:latin typeface="Calibri" pitchFamily="34" charset="0"/>
                <a:ea typeface="Calibri" pitchFamily="34" charset="-122"/>
                <a:cs typeface="Calibri" pitchFamily="34" charset="-120"/>
              </a:rPr>
              <a:t>04</a:t>
            </a:r>
            <a:endParaRPr lang="en-US" sz="30000" dirty="0"/>
          </a:p>
        </p:txBody>
      </p:sp>
      <p:sp>
        <p:nvSpPr>
          <p:cNvPr id="3" name="Shape 1"/>
          <p:cNvSpPr/>
          <p:nvPr/>
        </p:nvSpPr>
        <p:spPr>
          <a:xfrm>
            <a:off x="566928" y="2670048"/>
            <a:ext cx="256032" cy="82296"/>
          </a:xfrm>
          <a:prstGeom prst="rect">
            <a:avLst/>
          </a:prstGeom>
          <a:solidFill>
            <a:srgbClr val="2DD4BF"/>
          </a:solidFill>
          <a:ln/>
        </p:spPr>
        <p:txBody>
          <a:bodyPr/>
          <a:lstStyle/>
          <a:p>
            <a:endParaRPr lang="en-US"/>
          </a:p>
        </p:txBody>
      </p:sp>
      <p:sp>
        <p:nvSpPr>
          <p:cNvPr id="4" name="Text 2"/>
          <p:cNvSpPr/>
          <p:nvPr/>
        </p:nvSpPr>
        <p:spPr>
          <a:xfrm>
            <a:off x="950976" y="2560320"/>
            <a:ext cx="7315200" cy="310896"/>
          </a:xfrm>
          <a:prstGeom prst="rect">
            <a:avLst/>
          </a:prstGeom>
          <a:noFill/>
          <a:ln/>
        </p:spPr>
        <p:txBody>
          <a:bodyPr wrap="square" lIns="0" tIns="0" rIns="0" bIns="0" rtlCol="0" anchor="ctr"/>
          <a:lstStyle/>
          <a:p>
            <a:pPr marL="0" indent="0">
              <a:buNone/>
            </a:pPr>
            <a:r>
              <a:rPr lang="en-US" sz="1400" b="1" kern="0" spc="400" dirty="0">
                <a:solidFill>
                  <a:srgbClr val="2DD4BF"/>
                </a:solidFill>
                <a:latin typeface="Calibri" pitchFamily="34" charset="0"/>
                <a:ea typeface="Calibri" pitchFamily="34" charset="-122"/>
                <a:cs typeface="Calibri" pitchFamily="34" charset="-120"/>
              </a:rPr>
              <a:t>CHƯƠNG IV</a:t>
            </a:r>
            <a:endParaRPr lang="en-US" sz="1400" dirty="0"/>
          </a:p>
        </p:txBody>
      </p:sp>
      <p:sp>
        <p:nvSpPr>
          <p:cNvPr id="5" name="Text 3"/>
          <p:cNvSpPr/>
          <p:nvPr/>
        </p:nvSpPr>
        <p:spPr>
          <a:xfrm>
            <a:off x="566928" y="2971800"/>
            <a:ext cx="7498080" cy="1280160"/>
          </a:xfrm>
          <a:prstGeom prst="rect">
            <a:avLst/>
          </a:prstGeom>
          <a:noFill/>
          <a:ln/>
        </p:spPr>
        <p:txBody>
          <a:bodyPr wrap="square" lIns="0" tIns="0" rIns="0" bIns="0" rtlCol="0" anchor="ctr"/>
          <a:lstStyle/>
          <a:p>
            <a:pPr marL="0" indent="0">
              <a:lnSpc>
                <a:spcPct val="98000"/>
              </a:lnSpc>
              <a:buNone/>
            </a:pPr>
            <a:r>
              <a:rPr lang="en-US" sz="4400" b="1" dirty="0">
                <a:solidFill>
                  <a:srgbClr val="F2F6FC"/>
                </a:solidFill>
                <a:latin typeface="Calibri" pitchFamily="34" charset="0"/>
                <a:ea typeface="Calibri" pitchFamily="34" charset="-122"/>
                <a:cs typeface="Calibri" pitchFamily="34" charset="-120"/>
              </a:rPr>
              <a:t>Vận Hành &amp;</a:t>
            </a:r>
            <a:endParaRPr lang="en-US" sz="4400" dirty="0"/>
          </a:p>
          <a:p>
            <a:pPr marL="0" indent="0">
              <a:lnSpc>
                <a:spcPct val="98000"/>
              </a:lnSpc>
              <a:buNone/>
            </a:pPr>
            <a:r>
              <a:rPr lang="en-US" sz="4400" b="1" dirty="0">
                <a:solidFill>
                  <a:srgbClr val="F2F6FC"/>
                </a:solidFill>
                <a:latin typeface="Calibri" pitchFamily="34" charset="0"/>
                <a:ea typeface="Calibri" pitchFamily="34" charset="-122"/>
                <a:cs typeface="Calibri" pitchFamily="34" charset="-120"/>
              </a:rPr>
              <a:t>Thành Quả</a:t>
            </a:r>
            <a:endParaRPr lang="en-US" sz="4400" dirty="0"/>
          </a:p>
        </p:txBody>
      </p:sp>
      <p:sp>
        <p:nvSpPr>
          <p:cNvPr id="6" name="Text 4"/>
          <p:cNvSpPr/>
          <p:nvPr/>
        </p:nvSpPr>
        <p:spPr>
          <a:xfrm>
            <a:off x="566928" y="4434840"/>
            <a:ext cx="6949440" cy="914400"/>
          </a:xfrm>
          <a:prstGeom prst="rect">
            <a:avLst/>
          </a:prstGeom>
          <a:noFill/>
          <a:ln/>
        </p:spPr>
        <p:txBody>
          <a:bodyPr wrap="square" lIns="0" tIns="0" rIns="0" bIns="0" rtlCol="0" anchor="t"/>
          <a:lstStyle/>
          <a:p>
            <a:pPr marL="0" indent="0">
              <a:lnSpc>
                <a:spcPct val="112000"/>
              </a:lnSpc>
              <a:buNone/>
            </a:pPr>
            <a:r>
              <a:rPr lang="en-US" sz="1450" dirty="0">
                <a:solidFill>
                  <a:srgbClr val="C6D2E2"/>
                </a:solidFill>
                <a:latin typeface="Calibri" pitchFamily="34" charset="0"/>
                <a:ea typeface="Calibri" pitchFamily="34" charset="-122"/>
                <a:cs typeface="Calibri" pitchFamily="34" charset="-120"/>
              </a:rPr>
              <a:t>Vận hành phân phối tự động đa kênh, tối ưu quảng cáo – Landing Page và gặt hái thành quả thực tế.</a:t>
            </a:r>
            <a:endParaRPr lang="en-US" sz="1450" dirty="0"/>
          </a:p>
        </p:txBody>
      </p:sp>
      <p:sp>
        <p:nvSpPr>
          <p:cNvPr id="7" name="Text 5"/>
          <p:cNvSpPr/>
          <p:nvPr/>
        </p:nvSpPr>
        <p:spPr>
          <a:xfrm>
            <a:off x="566928" y="6473952"/>
            <a:ext cx="5486400" cy="274320"/>
          </a:xfrm>
          <a:prstGeom prst="rect">
            <a:avLst/>
          </a:prstGeom>
          <a:noFill/>
          <a:ln/>
        </p:spPr>
        <p:txBody>
          <a:bodyPr wrap="square" lIns="0" tIns="0" rIns="0" bIns="0" rtlCol="0" anchor="ctr"/>
          <a:lstStyle/>
          <a:p>
            <a:pPr marL="0" indent="0" algn="l">
              <a:buNone/>
            </a:pPr>
            <a:r>
              <a:rPr lang="en-US" sz="850" kern="0" spc="200" dirty="0">
                <a:solidFill>
                  <a:srgbClr val="6F7E96"/>
                </a:solidFill>
                <a:latin typeface="Calibri" pitchFamily="34" charset="0"/>
                <a:ea typeface="Calibri" pitchFamily="34" charset="-122"/>
                <a:cs typeface="Calibri" pitchFamily="34" charset="-120"/>
              </a:rPr>
              <a:t>CASE STUDY · I CAN READ</a:t>
            </a:r>
            <a:endParaRPr lang="en-US" sz="850" dirty="0"/>
          </a:p>
        </p:txBody>
      </p:sp>
      <p:sp>
        <p:nvSpPr>
          <p:cNvPr id="8" name="Text 6"/>
          <p:cNvSpPr/>
          <p:nvPr/>
        </p:nvSpPr>
        <p:spPr>
          <a:xfrm>
            <a:off x="9795967" y="6473952"/>
            <a:ext cx="1828800" cy="274320"/>
          </a:xfrm>
          <a:prstGeom prst="rect">
            <a:avLst/>
          </a:prstGeom>
          <a:noFill/>
          <a:ln/>
        </p:spPr>
        <p:txBody>
          <a:bodyPr wrap="square" lIns="0" tIns="0" rIns="0" bIns="0" rtlCol="0" anchor="ctr"/>
          <a:lstStyle/>
          <a:p>
            <a:pPr marL="0" indent="0" algn="r">
              <a:buNone/>
            </a:pPr>
            <a:r>
              <a:rPr lang="en-US" sz="850" dirty="0">
                <a:solidFill>
                  <a:srgbClr val="6F7E96"/>
                </a:solidFill>
                <a:latin typeface="Calibri" pitchFamily="34" charset="0"/>
                <a:ea typeface="Calibri" pitchFamily="34" charset="-122"/>
                <a:cs typeface="Calibri" pitchFamily="34" charset="-120"/>
              </a:rPr>
              <a:t>19 / 22</a:t>
            </a:r>
            <a:endParaRPr lang="en-US" sz="8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Shape 0"/>
          <p:cNvSpPr/>
          <p:nvPr/>
        </p:nvSpPr>
        <p:spPr>
          <a:xfrm>
            <a:off x="566928" y="521208"/>
            <a:ext cx="201168" cy="68580"/>
          </a:xfrm>
          <a:prstGeom prst="rect">
            <a:avLst/>
          </a:prstGeom>
          <a:solidFill>
            <a:srgbClr val="2DD4BF"/>
          </a:solidFill>
          <a:ln/>
        </p:spPr>
        <p:txBody>
          <a:bodyPr/>
          <a:lstStyle/>
          <a:p>
            <a:endParaRPr lang="en-US"/>
          </a:p>
        </p:txBody>
      </p:sp>
      <p:sp>
        <p:nvSpPr>
          <p:cNvPr id="3" name="Text 1"/>
          <p:cNvSpPr/>
          <p:nvPr/>
        </p:nvSpPr>
        <p:spPr>
          <a:xfrm>
            <a:off x="868680" y="475488"/>
            <a:ext cx="10692079" cy="274320"/>
          </a:xfrm>
          <a:prstGeom prst="rect">
            <a:avLst/>
          </a:prstGeom>
          <a:noFill/>
          <a:ln/>
        </p:spPr>
        <p:txBody>
          <a:bodyPr wrap="square" lIns="0" tIns="0" rIns="0" bIns="0" rtlCol="0" anchor="ctr"/>
          <a:lstStyle/>
          <a:p>
            <a:pPr marL="0" indent="0" algn="l">
              <a:buNone/>
            </a:pPr>
            <a:r>
              <a:rPr lang="en-US" sz="1150" b="1" kern="0" spc="250" dirty="0">
                <a:solidFill>
                  <a:srgbClr val="2DD4BF"/>
                </a:solidFill>
                <a:latin typeface="Calibri" pitchFamily="34" charset="0"/>
                <a:ea typeface="Calibri" pitchFamily="34" charset="-122"/>
                <a:cs typeface="Calibri" pitchFamily="34" charset="-120"/>
              </a:rPr>
              <a:t>NỘI DUNG TRÌNH BÀY</a:t>
            </a:r>
            <a:endParaRPr lang="en-US" sz="1150" dirty="0"/>
          </a:p>
        </p:txBody>
      </p:sp>
      <p:sp>
        <p:nvSpPr>
          <p:cNvPr id="4" name="Text 2"/>
          <p:cNvSpPr/>
          <p:nvPr/>
        </p:nvSpPr>
        <p:spPr>
          <a:xfrm>
            <a:off x="566928" y="768096"/>
            <a:ext cx="11057839" cy="658368"/>
          </a:xfrm>
          <a:prstGeom prst="rect">
            <a:avLst/>
          </a:prstGeom>
          <a:noFill/>
          <a:ln/>
        </p:spPr>
        <p:txBody>
          <a:bodyPr wrap="square" lIns="0" tIns="0" rIns="0" bIns="0" rtlCol="0" anchor="ctr"/>
          <a:lstStyle/>
          <a:p>
            <a:pPr marL="0" indent="0" algn="l">
              <a:buNone/>
            </a:pPr>
            <a:r>
              <a:rPr lang="en-US" sz="2900" b="1" dirty="0">
                <a:solidFill>
                  <a:srgbClr val="F2F6FC"/>
                </a:solidFill>
                <a:latin typeface="Calibri" pitchFamily="34" charset="0"/>
                <a:ea typeface="Calibri" pitchFamily="34" charset="-122"/>
                <a:cs typeface="Calibri" pitchFamily="34" charset="-120"/>
              </a:rPr>
              <a:t>Mục Lục</a:t>
            </a:r>
            <a:endParaRPr lang="en-US" sz="2900" dirty="0"/>
          </a:p>
        </p:txBody>
      </p:sp>
      <p:sp>
        <p:nvSpPr>
          <p:cNvPr id="5" name="Text 3"/>
          <p:cNvSpPr/>
          <p:nvPr/>
        </p:nvSpPr>
        <p:spPr>
          <a:xfrm>
            <a:off x="566928" y="1371600"/>
            <a:ext cx="11057839" cy="329184"/>
          </a:xfrm>
          <a:prstGeom prst="rect">
            <a:avLst/>
          </a:prstGeom>
          <a:noFill/>
          <a:ln/>
        </p:spPr>
        <p:txBody>
          <a:bodyPr wrap="square" lIns="0" tIns="0" rIns="0" bIns="0" rtlCol="0" anchor="ctr"/>
          <a:lstStyle/>
          <a:p>
            <a:pPr marL="0" indent="0" algn="l">
              <a:buNone/>
            </a:pPr>
            <a:r>
              <a:rPr lang="en-US" sz="1300" dirty="0">
                <a:solidFill>
                  <a:srgbClr val="93A2B8"/>
                </a:solidFill>
                <a:latin typeface="Calibri" pitchFamily="34" charset="0"/>
                <a:ea typeface="Calibri" pitchFamily="34" charset="-122"/>
                <a:cs typeface="Calibri" pitchFamily="34" charset="-120"/>
              </a:rPr>
              <a:t>Bốn chương — một mạch hành trình từ chiến lược đến thành quả thực tế.</a:t>
            </a:r>
            <a:endParaRPr lang="en-US" sz="1300" dirty="0"/>
          </a:p>
        </p:txBody>
      </p:sp>
      <p:sp>
        <p:nvSpPr>
          <p:cNvPr id="6" name="Shape 4"/>
          <p:cNvSpPr/>
          <p:nvPr/>
        </p:nvSpPr>
        <p:spPr>
          <a:xfrm>
            <a:off x="566928" y="1783080"/>
            <a:ext cx="11057839" cy="1024128"/>
          </a:xfrm>
          <a:prstGeom prst="roundRect">
            <a:avLst>
              <a:gd name="adj" fmla="val 8036"/>
            </a:avLst>
          </a:prstGeom>
          <a:solidFill>
            <a:srgbClr val="13203B"/>
          </a:solidFill>
          <a:ln w="12700">
            <a:solidFill>
              <a:srgbClr val="2C3E63"/>
            </a:solidFill>
            <a:prstDash val="solid"/>
          </a:ln>
          <a:effectLst>
            <a:outerShdw blurRad="114300" dist="50800" dir="5400000" algn="bl" rotWithShape="0">
              <a:srgbClr val="000000">
                <a:alpha val="30000"/>
              </a:srgbClr>
            </a:outerShdw>
          </a:effectLst>
        </p:spPr>
        <p:txBody>
          <a:bodyPr/>
          <a:lstStyle/>
          <a:p>
            <a:endParaRPr lang="en-US"/>
          </a:p>
        </p:txBody>
      </p:sp>
      <p:sp>
        <p:nvSpPr>
          <p:cNvPr id="7" name="Text 5"/>
          <p:cNvSpPr/>
          <p:nvPr/>
        </p:nvSpPr>
        <p:spPr>
          <a:xfrm>
            <a:off x="795528" y="1874520"/>
            <a:ext cx="914400" cy="841248"/>
          </a:xfrm>
          <a:prstGeom prst="rect">
            <a:avLst/>
          </a:prstGeom>
          <a:noFill/>
          <a:ln/>
        </p:spPr>
        <p:txBody>
          <a:bodyPr wrap="square" lIns="0" tIns="0" rIns="0" bIns="0" rtlCol="0" anchor="ctr"/>
          <a:lstStyle/>
          <a:p>
            <a:pPr marL="0" indent="0" algn="ctr">
              <a:buNone/>
            </a:pPr>
            <a:r>
              <a:rPr lang="en-US" sz="3400" b="1" dirty="0">
                <a:solidFill>
                  <a:srgbClr val="24395F"/>
                </a:solidFill>
                <a:latin typeface="Calibri" pitchFamily="34" charset="0"/>
                <a:ea typeface="Calibri" pitchFamily="34" charset="-122"/>
                <a:cs typeface="Calibri" pitchFamily="34" charset="-120"/>
              </a:rPr>
              <a:t>I</a:t>
            </a:r>
            <a:endParaRPr lang="en-US" sz="3400" dirty="0"/>
          </a:p>
        </p:txBody>
      </p:sp>
      <p:sp>
        <p:nvSpPr>
          <p:cNvPr id="8" name="Shape 6"/>
          <p:cNvSpPr/>
          <p:nvPr/>
        </p:nvSpPr>
        <p:spPr>
          <a:xfrm>
            <a:off x="1801368" y="1993392"/>
            <a:ext cx="603504" cy="603504"/>
          </a:xfrm>
          <a:prstGeom prst="roundRect">
            <a:avLst>
              <a:gd name="adj" fmla="val 26000"/>
            </a:avLst>
          </a:prstGeom>
          <a:solidFill>
            <a:srgbClr val="0F766E"/>
          </a:solidFill>
          <a:ln/>
          <a:effectLst>
            <a:outerShdw blurRad="88900" dist="38100" dir="5400000" algn="bl" rotWithShape="0">
              <a:srgbClr val="000000">
                <a:alpha val="30000"/>
              </a:srgbClr>
            </a:outerShdw>
          </a:effectLst>
        </p:spPr>
        <p:txBody>
          <a:bodyPr/>
          <a:lstStyle/>
          <a:p>
            <a:endParaRPr lang="en-US"/>
          </a:p>
        </p:txBody>
      </p:sp>
      <p:pic>
        <p:nvPicPr>
          <p:cNvPr id="9" name="Image 0" descr="/tmp/build/assets/icons/FaBrain_white.png"/>
          <p:cNvPicPr>
            <a:picLocks noChangeAspect="1"/>
          </p:cNvPicPr>
          <p:nvPr/>
        </p:nvPicPr>
        <p:blipFill>
          <a:blip r:embed="rId4"/>
          <a:stretch>
            <a:fillRect/>
          </a:stretch>
        </p:blipFill>
        <p:spPr>
          <a:xfrm>
            <a:off x="1958279" y="2150303"/>
            <a:ext cx="289682" cy="289682"/>
          </a:xfrm>
          <a:prstGeom prst="rect">
            <a:avLst/>
          </a:prstGeom>
        </p:spPr>
      </p:pic>
      <p:sp>
        <p:nvSpPr>
          <p:cNvPr id="10" name="Text 7"/>
          <p:cNvSpPr/>
          <p:nvPr/>
        </p:nvSpPr>
        <p:spPr>
          <a:xfrm>
            <a:off x="2715768" y="1965960"/>
            <a:ext cx="8595360" cy="384048"/>
          </a:xfrm>
          <a:prstGeom prst="rect">
            <a:avLst/>
          </a:prstGeom>
          <a:noFill/>
          <a:ln/>
        </p:spPr>
        <p:txBody>
          <a:bodyPr wrap="square" lIns="0" tIns="0" rIns="0" bIns="0" rtlCol="0" anchor="ctr"/>
          <a:lstStyle/>
          <a:p>
            <a:pPr marL="0" indent="0">
              <a:buNone/>
            </a:pPr>
            <a:r>
              <a:rPr lang="en-US" sz="1600" b="1" dirty="0">
                <a:solidFill>
                  <a:srgbClr val="F2F6FC"/>
                </a:solidFill>
                <a:latin typeface="Calibri" pitchFamily="34" charset="0"/>
                <a:ea typeface="Calibri" pitchFamily="34" charset="-122"/>
                <a:cs typeface="Calibri" pitchFamily="34" charset="-120"/>
              </a:rPr>
              <a:t>Chiến Lược &amp; Khai Thác Insight</a:t>
            </a:r>
            <a:endParaRPr lang="en-US" sz="1600" dirty="0"/>
          </a:p>
        </p:txBody>
      </p:sp>
      <p:sp>
        <p:nvSpPr>
          <p:cNvPr id="11" name="Text 8"/>
          <p:cNvSpPr/>
          <p:nvPr/>
        </p:nvSpPr>
        <p:spPr>
          <a:xfrm>
            <a:off x="2715768" y="2331720"/>
            <a:ext cx="8778240" cy="384048"/>
          </a:xfrm>
          <a:prstGeom prst="rect">
            <a:avLst/>
          </a:prstGeom>
          <a:noFill/>
          <a:ln/>
        </p:spPr>
        <p:txBody>
          <a:bodyPr wrap="square" lIns="0" tIns="0" rIns="0" bIns="0" rtlCol="0" anchor="ctr"/>
          <a:lstStyle/>
          <a:p>
            <a:pPr marL="0" indent="0">
              <a:buNone/>
            </a:pPr>
            <a:r>
              <a:rPr lang="en-US" sz="1180" dirty="0">
                <a:solidFill>
                  <a:srgbClr val="93A2B8"/>
                </a:solidFill>
                <a:latin typeface="Calibri" pitchFamily="34" charset="0"/>
                <a:ea typeface="Calibri" pitchFamily="34" charset="-122"/>
                <a:cs typeface="Calibri" pitchFamily="34" charset="-120"/>
              </a:rPr>
              <a:t>Tư duy chiến lược, nghiên cứu tâm lý phụ huynh &amp; sáng tạo 4 tuyến nội dung chạm sâu nỗi đau.</a:t>
            </a:r>
            <a:endParaRPr lang="en-US" sz="1180" dirty="0"/>
          </a:p>
        </p:txBody>
      </p:sp>
      <p:sp>
        <p:nvSpPr>
          <p:cNvPr id="12" name="Shape 9"/>
          <p:cNvSpPr/>
          <p:nvPr/>
        </p:nvSpPr>
        <p:spPr>
          <a:xfrm>
            <a:off x="566928" y="2953512"/>
            <a:ext cx="11057839" cy="1024128"/>
          </a:xfrm>
          <a:prstGeom prst="roundRect">
            <a:avLst>
              <a:gd name="adj" fmla="val 8036"/>
            </a:avLst>
          </a:prstGeom>
          <a:solidFill>
            <a:srgbClr val="13203B"/>
          </a:solidFill>
          <a:ln w="12700">
            <a:solidFill>
              <a:srgbClr val="2C3E63"/>
            </a:solidFill>
            <a:prstDash val="solid"/>
          </a:ln>
          <a:effectLst>
            <a:outerShdw blurRad="114300" dist="50800" dir="5400000" algn="bl" rotWithShape="0">
              <a:srgbClr val="000000">
                <a:alpha val="30000"/>
              </a:srgbClr>
            </a:outerShdw>
          </a:effectLst>
        </p:spPr>
        <p:txBody>
          <a:bodyPr/>
          <a:lstStyle/>
          <a:p>
            <a:endParaRPr lang="en-US"/>
          </a:p>
        </p:txBody>
      </p:sp>
      <p:sp>
        <p:nvSpPr>
          <p:cNvPr id="13" name="Text 10"/>
          <p:cNvSpPr/>
          <p:nvPr/>
        </p:nvSpPr>
        <p:spPr>
          <a:xfrm>
            <a:off x="795528" y="3044952"/>
            <a:ext cx="914400" cy="841248"/>
          </a:xfrm>
          <a:prstGeom prst="rect">
            <a:avLst/>
          </a:prstGeom>
          <a:noFill/>
          <a:ln/>
        </p:spPr>
        <p:txBody>
          <a:bodyPr wrap="square" lIns="0" tIns="0" rIns="0" bIns="0" rtlCol="0" anchor="ctr"/>
          <a:lstStyle/>
          <a:p>
            <a:pPr marL="0" indent="0" algn="ctr">
              <a:buNone/>
            </a:pPr>
            <a:r>
              <a:rPr lang="en-US" sz="3400" b="1" dirty="0">
                <a:solidFill>
                  <a:srgbClr val="24395F"/>
                </a:solidFill>
                <a:latin typeface="Calibri" pitchFamily="34" charset="0"/>
                <a:ea typeface="Calibri" pitchFamily="34" charset="-122"/>
                <a:cs typeface="Calibri" pitchFamily="34" charset="-120"/>
              </a:rPr>
              <a:t>II</a:t>
            </a:r>
            <a:endParaRPr lang="en-US" sz="3400" dirty="0"/>
          </a:p>
        </p:txBody>
      </p:sp>
      <p:sp>
        <p:nvSpPr>
          <p:cNvPr id="14" name="Shape 11"/>
          <p:cNvSpPr/>
          <p:nvPr/>
        </p:nvSpPr>
        <p:spPr>
          <a:xfrm>
            <a:off x="1801368" y="3163824"/>
            <a:ext cx="603504" cy="603504"/>
          </a:xfrm>
          <a:prstGeom prst="roundRect">
            <a:avLst>
              <a:gd name="adj" fmla="val 26000"/>
            </a:avLst>
          </a:prstGeom>
          <a:solidFill>
            <a:srgbClr val="155E63"/>
          </a:solidFill>
          <a:ln/>
          <a:effectLst>
            <a:outerShdw blurRad="88900" dist="38100" dir="5400000" algn="bl" rotWithShape="0">
              <a:srgbClr val="000000">
                <a:alpha val="30000"/>
              </a:srgbClr>
            </a:outerShdw>
          </a:effectLst>
        </p:spPr>
        <p:txBody>
          <a:bodyPr/>
          <a:lstStyle/>
          <a:p>
            <a:endParaRPr lang="en-US"/>
          </a:p>
        </p:txBody>
      </p:sp>
      <p:pic>
        <p:nvPicPr>
          <p:cNvPr id="15" name="Image 1" descr="/tmp/build/assets/icons/FaTheaterMasks_white.png"/>
          <p:cNvPicPr>
            <a:picLocks noChangeAspect="1"/>
          </p:cNvPicPr>
          <p:nvPr/>
        </p:nvPicPr>
        <p:blipFill>
          <a:blip r:embed="rId5"/>
          <a:stretch>
            <a:fillRect/>
          </a:stretch>
        </p:blipFill>
        <p:spPr>
          <a:xfrm>
            <a:off x="1958279" y="3320735"/>
            <a:ext cx="289682" cy="289682"/>
          </a:xfrm>
          <a:prstGeom prst="rect">
            <a:avLst/>
          </a:prstGeom>
        </p:spPr>
      </p:pic>
      <p:sp>
        <p:nvSpPr>
          <p:cNvPr id="16" name="Text 12"/>
          <p:cNvSpPr/>
          <p:nvPr/>
        </p:nvSpPr>
        <p:spPr>
          <a:xfrm>
            <a:off x="2715768" y="3136392"/>
            <a:ext cx="8595360" cy="384048"/>
          </a:xfrm>
          <a:prstGeom prst="rect">
            <a:avLst/>
          </a:prstGeom>
          <a:noFill/>
          <a:ln/>
        </p:spPr>
        <p:txBody>
          <a:bodyPr wrap="square" lIns="0" tIns="0" rIns="0" bIns="0" rtlCol="0" anchor="ctr"/>
          <a:lstStyle/>
          <a:p>
            <a:pPr marL="0" indent="0">
              <a:buNone/>
            </a:pPr>
            <a:r>
              <a:rPr lang="en-US" sz="1600" b="1" dirty="0">
                <a:solidFill>
                  <a:srgbClr val="F2F6FC"/>
                </a:solidFill>
                <a:latin typeface="Calibri" pitchFamily="34" charset="0"/>
                <a:ea typeface="Calibri" pitchFamily="34" charset="-122"/>
                <a:cs typeface="Calibri" pitchFamily="34" charset="-120"/>
              </a:rPr>
              <a:t>Concept &amp; Định Dạng Thể Hiện</a:t>
            </a:r>
            <a:endParaRPr lang="en-US" sz="1600" dirty="0"/>
          </a:p>
        </p:txBody>
      </p:sp>
      <p:sp>
        <p:nvSpPr>
          <p:cNvPr id="17" name="Text 13"/>
          <p:cNvSpPr/>
          <p:nvPr/>
        </p:nvSpPr>
        <p:spPr>
          <a:xfrm>
            <a:off x="2715768" y="3502152"/>
            <a:ext cx="8778240" cy="384048"/>
          </a:xfrm>
          <a:prstGeom prst="rect">
            <a:avLst/>
          </a:prstGeom>
          <a:noFill/>
          <a:ln/>
        </p:spPr>
        <p:txBody>
          <a:bodyPr wrap="square" lIns="0" tIns="0" rIns="0" bIns="0" rtlCol="0" anchor="ctr"/>
          <a:lstStyle/>
          <a:p>
            <a:pPr marL="0" indent="0">
              <a:buNone/>
            </a:pPr>
            <a:r>
              <a:rPr lang="en-US" sz="1180" dirty="0">
                <a:solidFill>
                  <a:srgbClr val="93A2B8"/>
                </a:solidFill>
                <a:latin typeface="Calibri" pitchFamily="34" charset="0"/>
                <a:ea typeface="Calibri" pitchFamily="34" charset="-122"/>
                <a:cs typeface="Calibri" pitchFamily="34" charset="-120"/>
              </a:rPr>
              <a:t>Thiết kế concept hoạt hình, định vị hình ảnh &amp; ngôn ngữ truyền thông sáng tạo.</a:t>
            </a:r>
            <a:endParaRPr lang="en-US" sz="1180" dirty="0"/>
          </a:p>
        </p:txBody>
      </p:sp>
      <p:sp>
        <p:nvSpPr>
          <p:cNvPr id="18" name="Shape 14"/>
          <p:cNvSpPr/>
          <p:nvPr/>
        </p:nvSpPr>
        <p:spPr>
          <a:xfrm>
            <a:off x="566928" y="4123944"/>
            <a:ext cx="11057839" cy="1024128"/>
          </a:xfrm>
          <a:prstGeom prst="roundRect">
            <a:avLst>
              <a:gd name="adj" fmla="val 8036"/>
            </a:avLst>
          </a:prstGeom>
          <a:solidFill>
            <a:srgbClr val="13203B"/>
          </a:solidFill>
          <a:ln w="12700">
            <a:solidFill>
              <a:srgbClr val="2C3E63"/>
            </a:solidFill>
            <a:prstDash val="solid"/>
          </a:ln>
          <a:effectLst>
            <a:outerShdw blurRad="114300" dist="50800" dir="5400000" algn="bl" rotWithShape="0">
              <a:srgbClr val="000000">
                <a:alpha val="30000"/>
              </a:srgbClr>
            </a:outerShdw>
          </a:effectLst>
        </p:spPr>
        <p:txBody>
          <a:bodyPr/>
          <a:lstStyle/>
          <a:p>
            <a:endParaRPr lang="en-US"/>
          </a:p>
        </p:txBody>
      </p:sp>
      <p:sp>
        <p:nvSpPr>
          <p:cNvPr id="19" name="Text 15"/>
          <p:cNvSpPr/>
          <p:nvPr/>
        </p:nvSpPr>
        <p:spPr>
          <a:xfrm>
            <a:off x="795528" y="4215384"/>
            <a:ext cx="914400" cy="841248"/>
          </a:xfrm>
          <a:prstGeom prst="rect">
            <a:avLst/>
          </a:prstGeom>
          <a:noFill/>
          <a:ln/>
        </p:spPr>
        <p:txBody>
          <a:bodyPr wrap="square" lIns="0" tIns="0" rIns="0" bIns="0" rtlCol="0" anchor="ctr"/>
          <a:lstStyle/>
          <a:p>
            <a:pPr marL="0" indent="0" algn="ctr">
              <a:buNone/>
            </a:pPr>
            <a:r>
              <a:rPr lang="en-US" sz="3400" b="1" dirty="0">
                <a:solidFill>
                  <a:srgbClr val="24395F"/>
                </a:solidFill>
                <a:latin typeface="Calibri" pitchFamily="34" charset="0"/>
                <a:ea typeface="Calibri" pitchFamily="34" charset="-122"/>
                <a:cs typeface="Calibri" pitchFamily="34" charset="-120"/>
              </a:rPr>
              <a:t>III</a:t>
            </a:r>
            <a:endParaRPr lang="en-US" sz="3400" dirty="0"/>
          </a:p>
        </p:txBody>
      </p:sp>
      <p:sp>
        <p:nvSpPr>
          <p:cNvPr id="20" name="Shape 16"/>
          <p:cNvSpPr/>
          <p:nvPr/>
        </p:nvSpPr>
        <p:spPr>
          <a:xfrm>
            <a:off x="1801368" y="4334256"/>
            <a:ext cx="603504" cy="603504"/>
          </a:xfrm>
          <a:prstGeom prst="roundRect">
            <a:avLst>
              <a:gd name="adj" fmla="val 26000"/>
            </a:avLst>
          </a:prstGeom>
          <a:solidFill>
            <a:srgbClr val="13565E"/>
          </a:solidFill>
          <a:ln/>
          <a:effectLst>
            <a:outerShdw blurRad="88900" dist="38100" dir="5400000" algn="bl" rotWithShape="0">
              <a:srgbClr val="000000">
                <a:alpha val="30000"/>
              </a:srgbClr>
            </a:outerShdw>
          </a:effectLst>
        </p:spPr>
        <p:txBody>
          <a:bodyPr/>
          <a:lstStyle/>
          <a:p>
            <a:endParaRPr lang="en-US"/>
          </a:p>
        </p:txBody>
      </p:sp>
      <p:pic>
        <p:nvPicPr>
          <p:cNvPr id="21" name="Image 2" descr="/tmp/build/assets/icons/FaCogs_white.png"/>
          <p:cNvPicPr>
            <a:picLocks noChangeAspect="1"/>
          </p:cNvPicPr>
          <p:nvPr/>
        </p:nvPicPr>
        <p:blipFill>
          <a:blip r:embed="rId6"/>
          <a:stretch>
            <a:fillRect/>
          </a:stretch>
        </p:blipFill>
        <p:spPr>
          <a:xfrm>
            <a:off x="1958279" y="4491167"/>
            <a:ext cx="289682" cy="289682"/>
          </a:xfrm>
          <a:prstGeom prst="rect">
            <a:avLst/>
          </a:prstGeom>
        </p:spPr>
      </p:pic>
      <p:sp>
        <p:nvSpPr>
          <p:cNvPr id="22" name="Text 17"/>
          <p:cNvSpPr/>
          <p:nvPr/>
        </p:nvSpPr>
        <p:spPr>
          <a:xfrm>
            <a:off x="2715768" y="4306824"/>
            <a:ext cx="8595360" cy="384048"/>
          </a:xfrm>
          <a:prstGeom prst="rect">
            <a:avLst/>
          </a:prstGeom>
          <a:noFill/>
          <a:ln/>
        </p:spPr>
        <p:txBody>
          <a:bodyPr wrap="square" lIns="0" tIns="0" rIns="0" bIns="0" rtlCol="0" anchor="ctr"/>
          <a:lstStyle/>
          <a:p>
            <a:pPr marL="0" indent="0">
              <a:buNone/>
            </a:pPr>
            <a:r>
              <a:rPr lang="en-US" sz="1600" b="1" dirty="0">
                <a:solidFill>
                  <a:srgbClr val="F2F6FC"/>
                </a:solidFill>
                <a:latin typeface="Calibri" pitchFamily="34" charset="0"/>
                <a:ea typeface="Calibri" pitchFamily="34" charset="-122"/>
                <a:cs typeface="Calibri" pitchFamily="34" charset="-120"/>
              </a:rPr>
              <a:t>Sản Xuất &amp; Tự Động Hóa</a:t>
            </a:r>
            <a:endParaRPr lang="en-US" sz="1600" dirty="0"/>
          </a:p>
        </p:txBody>
      </p:sp>
      <p:sp>
        <p:nvSpPr>
          <p:cNvPr id="23" name="Text 18"/>
          <p:cNvSpPr/>
          <p:nvPr/>
        </p:nvSpPr>
        <p:spPr>
          <a:xfrm>
            <a:off x="2715768" y="4672584"/>
            <a:ext cx="8778240" cy="384048"/>
          </a:xfrm>
          <a:prstGeom prst="rect">
            <a:avLst/>
          </a:prstGeom>
          <a:noFill/>
          <a:ln/>
        </p:spPr>
        <p:txBody>
          <a:bodyPr wrap="square" lIns="0" tIns="0" rIns="0" bIns="0" rtlCol="0" anchor="ctr"/>
          <a:lstStyle/>
          <a:p>
            <a:pPr marL="0" indent="0">
              <a:buNone/>
            </a:pPr>
            <a:r>
              <a:rPr lang="en-US" sz="1180" dirty="0">
                <a:solidFill>
                  <a:srgbClr val="93A2B8"/>
                </a:solidFill>
                <a:latin typeface="Calibri" pitchFamily="34" charset="0"/>
                <a:ea typeface="Calibri" pitchFamily="34" charset="-122"/>
                <a:cs typeface="Calibri" pitchFamily="34" charset="-120"/>
              </a:rPr>
              <a:t>Kỹ thuật phân cảnh, giữ chi tiết nhân vật phức tạp &amp; đóng gói quy trình bằng AI.</a:t>
            </a:r>
            <a:endParaRPr lang="en-US" sz="1180" dirty="0"/>
          </a:p>
        </p:txBody>
      </p:sp>
      <p:sp>
        <p:nvSpPr>
          <p:cNvPr id="24" name="Shape 19"/>
          <p:cNvSpPr/>
          <p:nvPr/>
        </p:nvSpPr>
        <p:spPr>
          <a:xfrm>
            <a:off x="566928" y="5294376"/>
            <a:ext cx="11057839" cy="1024128"/>
          </a:xfrm>
          <a:prstGeom prst="roundRect">
            <a:avLst>
              <a:gd name="adj" fmla="val 8036"/>
            </a:avLst>
          </a:prstGeom>
          <a:solidFill>
            <a:srgbClr val="13203B"/>
          </a:solidFill>
          <a:ln w="12700">
            <a:solidFill>
              <a:srgbClr val="2C3E63"/>
            </a:solidFill>
            <a:prstDash val="solid"/>
          </a:ln>
          <a:effectLst>
            <a:outerShdw blurRad="114300" dist="50800" dir="5400000" algn="bl" rotWithShape="0">
              <a:srgbClr val="000000">
                <a:alpha val="30000"/>
              </a:srgbClr>
            </a:outerShdw>
          </a:effectLst>
        </p:spPr>
        <p:txBody>
          <a:bodyPr/>
          <a:lstStyle/>
          <a:p>
            <a:endParaRPr lang="en-US"/>
          </a:p>
        </p:txBody>
      </p:sp>
      <p:sp>
        <p:nvSpPr>
          <p:cNvPr id="25" name="Text 20"/>
          <p:cNvSpPr/>
          <p:nvPr/>
        </p:nvSpPr>
        <p:spPr>
          <a:xfrm>
            <a:off x="795528" y="5385816"/>
            <a:ext cx="914400" cy="841248"/>
          </a:xfrm>
          <a:prstGeom prst="rect">
            <a:avLst/>
          </a:prstGeom>
          <a:noFill/>
          <a:ln/>
        </p:spPr>
        <p:txBody>
          <a:bodyPr wrap="square" lIns="0" tIns="0" rIns="0" bIns="0" rtlCol="0" anchor="ctr"/>
          <a:lstStyle/>
          <a:p>
            <a:pPr marL="0" indent="0" algn="ctr">
              <a:buNone/>
            </a:pPr>
            <a:r>
              <a:rPr lang="en-US" sz="3400" b="1" dirty="0">
                <a:solidFill>
                  <a:srgbClr val="24395F"/>
                </a:solidFill>
                <a:latin typeface="Calibri" pitchFamily="34" charset="0"/>
                <a:ea typeface="Calibri" pitchFamily="34" charset="-122"/>
                <a:cs typeface="Calibri" pitchFamily="34" charset="-120"/>
              </a:rPr>
              <a:t>IV</a:t>
            </a:r>
            <a:endParaRPr lang="en-US" sz="3400" dirty="0"/>
          </a:p>
        </p:txBody>
      </p:sp>
      <p:sp>
        <p:nvSpPr>
          <p:cNvPr id="26" name="Shape 21"/>
          <p:cNvSpPr/>
          <p:nvPr/>
        </p:nvSpPr>
        <p:spPr>
          <a:xfrm>
            <a:off x="1801368" y="5504688"/>
            <a:ext cx="603504" cy="603504"/>
          </a:xfrm>
          <a:prstGeom prst="roundRect">
            <a:avLst>
              <a:gd name="adj" fmla="val 26000"/>
            </a:avLst>
          </a:prstGeom>
          <a:solidFill>
            <a:srgbClr val="1C4E63"/>
          </a:solidFill>
          <a:ln/>
          <a:effectLst>
            <a:outerShdw blurRad="88900" dist="38100" dir="5400000" algn="bl" rotWithShape="0">
              <a:srgbClr val="000000">
                <a:alpha val="30000"/>
              </a:srgbClr>
            </a:outerShdw>
          </a:effectLst>
        </p:spPr>
        <p:txBody>
          <a:bodyPr/>
          <a:lstStyle/>
          <a:p>
            <a:endParaRPr lang="en-US"/>
          </a:p>
        </p:txBody>
      </p:sp>
      <p:pic>
        <p:nvPicPr>
          <p:cNvPr id="27" name="Image 3" descr="/tmp/build/assets/icons/FaBullhorn_white.png"/>
          <p:cNvPicPr>
            <a:picLocks noChangeAspect="1"/>
          </p:cNvPicPr>
          <p:nvPr/>
        </p:nvPicPr>
        <p:blipFill>
          <a:blip r:embed="rId7"/>
          <a:stretch>
            <a:fillRect/>
          </a:stretch>
        </p:blipFill>
        <p:spPr>
          <a:xfrm>
            <a:off x="1958279" y="5661599"/>
            <a:ext cx="289682" cy="289682"/>
          </a:xfrm>
          <a:prstGeom prst="rect">
            <a:avLst/>
          </a:prstGeom>
        </p:spPr>
      </p:pic>
      <p:sp>
        <p:nvSpPr>
          <p:cNvPr id="28" name="Text 22"/>
          <p:cNvSpPr/>
          <p:nvPr/>
        </p:nvSpPr>
        <p:spPr>
          <a:xfrm>
            <a:off x="2715768" y="5477256"/>
            <a:ext cx="8595360" cy="384048"/>
          </a:xfrm>
          <a:prstGeom prst="rect">
            <a:avLst/>
          </a:prstGeom>
          <a:noFill/>
          <a:ln/>
        </p:spPr>
        <p:txBody>
          <a:bodyPr wrap="square" lIns="0" tIns="0" rIns="0" bIns="0" rtlCol="0" anchor="ctr"/>
          <a:lstStyle/>
          <a:p>
            <a:pPr marL="0" indent="0">
              <a:buNone/>
            </a:pPr>
            <a:r>
              <a:rPr lang="en-US" sz="1600" b="1" dirty="0">
                <a:solidFill>
                  <a:srgbClr val="F2F6FC"/>
                </a:solidFill>
                <a:latin typeface="Calibri" pitchFamily="34" charset="0"/>
                <a:ea typeface="Calibri" pitchFamily="34" charset="-122"/>
                <a:cs typeface="Calibri" pitchFamily="34" charset="-120"/>
              </a:rPr>
              <a:t>Vận Hành &amp; Thành Quả</a:t>
            </a:r>
            <a:endParaRPr lang="en-US" sz="1600" dirty="0"/>
          </a:p>
        </p:txBody>
      </p:sp>
      <p:sp>
        <p:nvSpPr>
          <p:cNvPr id="29" name="Text 23"/>
          <p:cNvSpPr/>
          <p:nvPr/>
        </p:nvSpPr>
        <p:spPr>
          <a:xfrm>
            <a:off x="2715768" y="5843016"/>
            <a:ext cx="8778240" cy="384048"/>
          </a:xfrm>
          <a:prstGeom prst="rect">
            <a:avLst/>
          </a:prstGeom>
          <a:noFill/>
          <a:ln/>
        </p:spPr>
        <p:txBody>
          <a:bodyPr wrap="square" lIns="0" tIns="0" rIns="0" bIns="0" rtlCol="0" anchor="ctr"/>
          <a:lstStyle/>
          <a:p>
            <a:pPr marL="0" indent="0">
              <a:buNone/>
            </a:pPr>
            <a:r>
              <a:rPr lang="en-US" sz="1180" dirty="0">
                <a:solidFill>
                  <a:srgbClr val="93A2B8"/>
                </a:solidFill>
                <a:latin typeface="Calibri" pitchFamily="34" charset="0"/>
                <a:ea typeface="Calibri" pitchFamily="34" charset="-122"/>
                <a:cs typeface="Calibri" pitchFamily="34" charset="-120"/>
              </a:rPr>
              <a:t>Phân phối tự động đa kênh, tối ưu Ads – Landing Page &amp; gặt hái kết quả thực tế.</a:t>
            </a:r>
            <a:endParaRPr lang="en-US" sz="1180" dirty="0"/>
          </a:p>
        </p:txBody>
      </p:sp>
      <p:sp>
        <p:nvSpPr>
          <p:cNvPr id="30" name="Text 24"/>
          <p:cNvSpPr/>
          <p:nvPr/>
        </p:nvSpPr>
        <p:spPr>
          <a:xfrm>
            <a:off x="566928" y="6473952"/>
            <a:ext cx="5486400" cy="274320"/>
          </a:xfrm>
          <a:prstGeom prst="rect">
            <a:avLst/>
          </a:prstGeom>
          <a:noFill/>
          <a:ln/>
        </p:spPr>
        <p:txBody>
          <a:bodyPr wrap="square" lIns="0" tIns="0" rIns="0" bIns="0" rtlCol="0" anchor="ctr"/>
          <a:lstStyle/>
          <a:p>
            <a:pPr marL="0" indent="0" algn="l">
              <a:buNone/>
            </a:pPr>
            <a:r>
              <a:rPr lang="en-US" sz="850" kern="0" spc="200" dirty="0">
                <a:solidFill>
                  <a:srgbClr val="6F7E96"/>
                </a:solidFill>
                <a:latin typeface="Calibri" pitchFamily="34" charset="0"/>
                <a:ea typeface="Calibri" pitchFamily="34" charset="-122"/>
                <a:cs typeface="Calibri" pitchFamily="34" charset="-120"/>
              </a:rPr>
              <a:t>CASE STUDY · I CAN READ</a:t>
            </a:r>
            <a:endParaRPr lang="en-US" sz="850" dirty="0"/>
          </a:p>
        </p:txBody>
      </p:sp>
      <p:sp>
        <p:nvSpPr>
          <p:cNvPr id="31" name="Text 25"/>
          <p:cNvSpPr/>
          <p:nvPr/>
        </p:nvSpPr>
        <p:spPr>
          <a:xfrm>
            <a:off x="9795967" y="6473952"/>
            <a:ext cx="1828800" cy="274320"/>
          </a:xfrm>
          <a:prstGeom prst="rect">
            <a:avLst/>
          </a:prstGeom>
          <a:noFill/>
          <a:ln/>
        </p:spPr>
        <p:txBody>
          <a:bodyPr wrap="square" lIns="0" tIns="0" rIns="0" bIns="0" rtlCol="0" anchor="ctr"/>
          <a:lstStyle/>
          <a:p>
            <a:pPr marL="0" indent="0" algn="r">
              <a:buNone/>
            </a:pPr>
            <a:r>
              <a:rPr lang="en-US" sz="850" dirty="0">
                <a:solidFill>
                  <a:srgbClr val="6F7E96"/>
                </a:solidFill>
                <a:latin typeface="Calibri" pitchFamily="34" charset="0"/>
                <a:ea typeface="Calibri" pitchFamily="34" charset="-122"/>
                <a:cs typeface="Calibri" pitchFamily="34" charset="-120"/>
              </a:rPr>
              <a:t>02 / 22</a:t>
            </a:r>
            <a:endParaRPr lang="en-US" sz="85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Shape 0"/>
          <p:cNvSpPr/>
          <p:nvPr/>
        </p:nvSpPr>
        <p:spPr>
          <a:xfrm>
            <a:off x="566928" y="521208"/>
            <a:ext cx="201168" cy="68580"/>
          </a:xfrm>
          <a:prstGeom prst="rect">
            <a:avLst/>
          </a:prstGeom>
          <a:solidFill>
            <a:srgbClr val="2DD4BF"/>
          </a:solidFill>
          <a:ln/>
        </p:spPr>
        <p:txBody>
          <a:bodyPr/>
          <a:lstStyle/>
          <a:p>
            <a:endParaRPr lang="en-US"/>
          </a:p>
        </p:txBody>
      </p:sp>
      <p:sp>
        <p:nvSpPr>
          <p:cNvPr id="3" name="Text 1"/>
          <p:cNvSpPr/>
          <p:nvPr/>
        </p:nvSpPr>
        <p:spPr>
          <a:xfrm>
            <a:off x="868680" y="475488"/>
            <a:ext cx="10692079" cy="274320"/>
          </a:xfrm>
          <a:prstGeom prst="rect">
            <a:avLst/>
          </a:prstGeom>
          <a:noFill/>
          <a:ln/>
        </p:spPr>
        <p:txBody>
          <a:bodyPr wrap="square" lIns="0" tIns="0" rIns="0" bIns="0" rtlCol="0" anchor="ctr"/>
          <a:lstStyle/>
          <a:p>
            <a:pPr marL="0" indent="0" algn="l">
              <a:buNone/>
            </a:pPr>
            <a:r>
              <a:rPr lang="en-US" sz="1150" b="1" kern="0" spc="250" dirty="0">
                <a:solidFill>
                  <a:srgbClr val="2DD4BF"/>
                </a:solidFill>
                <a:latin typeface="Calibri" pitchFamily="34" charset="0"/>
                <a:ea typeface="Calibri" pitchFamily="34" charset="-122"/>
                <a:cs typeface="Calibri" pitchFamily="34" charset="-120"/>
              </a:rPr>
              <a:t>VẬN HÀNH &amp; TĂNG TỐC</a:t>
            </a:r>
            <a:endParaRPr lang="en-US" sz="1150" dirty="0"/>
          </a:p>
        </p:txBody>
      </p:sp>
      <p:sp>
        <p:nvSpPr>
          <p:cNvPr id="4" name="Text 2"/>
          <p:cNvSpPr/>
          <p:nvPr/>
        </p:nvSpPr>
        <p:spPr>
          <a:xfrm>
            <a:off x="566928" y="768096"/>
            <a:ext cx="11057839" cy="658368"/>
          </a:xfrm>
          <a:prstGeom prst="rect">
            <a:avLst/>
          </a:prstGeom>
          <a:noFill/>
          <a:ln/>
        </p:spPr>
        <p:txBody>
          <a:bodyPr wrap="square" lIns="0" tIns="0" rIns="0" bIns="0" rtlCol="0" anchor="ctr"/>
          <a:lstStyle/>
          <a:p>
            <a:pPr marL="0" indent="0" algn="l">
              <a:buNone/>
            </a:pPr>
            <a:r>
              <a:rPr lang="en-US" sz="2900" b="1" dirty="0">
                <a:solidFill>
                  <a:srgbClr val="F2F6FC"/>
                </a:solidFill>
                <a:latin typeface="Calibri" pitchFamily="34" charset="0"/>
                <a:ea typeface="Calibri" pitchFamily="34" charset="-122"/>
                <a:cs typeface="Calibri" pitchFamily="34" charset="-120"/>
              </a:rPr>
              <a:t>Vận Hành Tự Động &amp; Vít Ads</a:t>
            </a:r>
            <a:endParaRPr lang="en-US" sz="2900" dirty="0"/>
          </a:p>
        </p:txBody>
      </p:sp>
      <p:sp>
        <p:nvSpPr>
          <p:cNvPr id="5" name="Shape 3"/>
          <p:cNvSpPr/>
          <p:nvPr/>
        </p:nvSpPr>
        <p:spPr>
          <a:xfrm>
            <a:off x="566928" y="1627632"/>
            <a:ext cx="5349240" cy="1783080"/>
          </a:xfrm>
          <a:prstGeom prst="roundRect">
            <a:avLst>
              <a:gd name="adj" fmla="val 4615"/>
            </a:avLst>
          </a:prstGeom>
          <a:solidFill>
            <a:srgbClr val="13203B"/>
          </a:solidFill>
          <a:ln w="12700">
            <a:solidFill>
              <a:srgbClr val="2C3E63"/>
            </a:solidFill>
            <a:prstDash val="solid"/>
          </a:ln>
          <a:effectLst>
            <a:outerShdw blurRad="114300" dist="50800" dir="5400000" algn="bl" rotWithShape="0">
              <a:srgbClr val="000000">
                <a:alpha val="30000"/>
              </a:srgbClr>
            </a:outerShdw>
          </a:effectLst>
        </p:spPr>
        <p:txBody>
          <a:bodyPr/>
          <a:lstStyle/>
          <a:p>
            <a:endParaRPr lang="en-US"/>
          </a:p>
        </p:txBody>
      </p:sp>
      <p:sp>
        <p:nvSpPr>
          <p:cNvPr id="6" name="Shape 4"/>
          <p:cNvSpPr/>
          <p:nvPr/>
        </p:nvSpPr>
        <p:spPr>
          <a:xfrm>
            <a:off x="804672" y="1865376"/>
            <a:ext cx="566928" cy="566928"/>
          </a:xfrm>
          <a:prstGeom prst="roundRect">
            <a:avLst>
              <a:gd name="adj" fmla="val 26000"/>
            </a:avLst>
          </a:prstGeom>
          <a:solidFill>
            <a:srgbClr val="0F766E"/>
          </a:solidFill>
          <a:ln/>
          <a:effectLst>
            <a:outerShdw blurRad="88900" dist="38100" dir="5400000" algn="bl" rotWithShape="0">
              <a:srgbClr val="000000">
                <a:alpha val="30000"/>
              </a:srgbClr>
            </a:outerShdw>
          </a:effectLst>
        </p:spPr>
        <p:txBody>
          <a:bodyPr/>
          <a:lstStyle/>
          <a:p>
            <a:endParaRPr lang="en-US"/>
          </a:p>
        </p:txBody>
      </p:sp>
      <p:pic>
        <p:nvPicPr>
          <p:cNvPr id="7" name="Image 0" descr="/tmp/build/assets/icons/FaCalendarAlt_white.png"/>
          <p:cNvPicPr>
            <a:picLocks noChangeAspect="1"/>
          </p:cNvPicPr>
          <p:nvPr/>
        </p:nvPicPr>
        <p:blipFill>
          <a:blip r:embed="rId4"/>
          <a:stretch>
            <a:fillRect/>
          </a:stretch>
        </p:blipFill>
        <p:spPr>
          <a:xfrm>
            <a:off x="952073" y="2012777"/>
            <a:ext cx="272125" cy="272125"/>
          </a:xfrm>
          <a:prstGeom prst="rect">
            <a:avLst/>
          </a:prstGeom>
        </p:spPr>
      </p:pic>
      <p:sp>
        <p:nvSpPr>
          <p:cNvPr id="8" name="Text 5"/>
          <p:cNvSpPr/>
          <p:nvPr/>
        </p:nvSpPr>
        <p:spPr>
          <a:xfrm>
            <a:off x="1536192" y="1865376"/>
            <a:ext cx="4142232" cy="566928"/>
          </a:xfrm>
          <a:prstGeom prst="rect">
            <a:avLst/>
          </a:prstGeom>
          <a:noFill/>
          <a:ln/>
        </p:spPr>
        <p:txBody>
          <a:bodyPr wrap="square" lIns="0" tIns="0" rIns="0" bIns="0" rtlCol="0" anchor="ctr"/>
          <a:lstStyle/>
          <a:p>
            <a:pPr marL="0" indent="0" algn="l">
              <a:buNone/>
            </a:pPr>
            <a:r>
              <a:rPr lang="en-US" sz="1450" b="1" dirty="0">
                <a:solidFill>
                  <a:srgbClr val="2DD4BF"/>
                </a:solidFill>
                <a:latin typeface="Calibri" pitchFamily="34" charset="0"/>
                <a:ea typeface="Calibri" pitchFamily="34" charset="-122"/>
                <a:cs typeface="Calibri" pitchFamily="34" charset="-120"/>
              </a:rPr>
              <a:t>Hệ thống đăng bài thụ động</a:t>
            </a:r>
            <a:endParaRPr lang="en-US" sz="1450" dirty="0"/>
          </a:p>
        </p:txBody>
      </p:sp>
      <p:sp>
        <p:nvSpPr>
          <p:cNvPr id="9" name="Text 6"/>
          <p:cNvSpPr/>
          <p:nvPr/>
        </p:nvSpPr>
        <p:spPr>
          <a:xfrm>
            <a:off x="841248" y="2542032"/>
            <a:ext cx="4800600" cy="667512"/>
          </a:xfrm>
          <a:prstGeom prst="rect">
            <a:avLst/>
          </a:prstGeom>
          <a:noFill/>
          <a:ln/>
        </p:spPr>
        <p:txBody>
          <a:bodyPr wrap="square" lIns="0" tIns="0" rIns="0" bIns="0" rtlCol="0" anchor="t"/>
          <a:lstStyle/>
          <a:p>
            <a:pPr marL="0" indent="0" algn="l">
              <a:lnSpc>
                <a:spcPct val="104000"/>
              </a:lnSpc>
              <a:buNone/>
            </a:pPr>
            <a:r>
              <a:rPr lang="en-US" sz="1180" dirty="0">
                <a:solidFill>
                  <a:srgbClr val="C6D2E2"/>
                </a:solidFill>
                <a:latin typeface="Calibri" pitchFamily="34" charset="0"/>
                <a:ea typeface="Calibri" pitchFamily="34" charset="-122"/>
                <a:cs typeface="Calibri" pitchFamily="34" charset="-120"/>
              </a:rPr>
              <a:t>Nuôi kênh khách + hàng chục kênh nội bộ rất tốn nhân lực. Dùng hệ thống tự lên lịch, phân phối thụ động đa kênh đều đặn — sau 7–10 ngày video bắt đầu “cắn” đề xuất, đạt vài ngàn view.</a:t>
            </a:r>
            <a:endParaRPr lang="en-US" sz="1180" dirty="0"/>
          </a:p>
        </p:txBody>
      </p:sp>
      <p:sp>
        <p:nvSpPr>
          <p:cNvPr id="10" name="Shape 7"/>
          <p:cNvSpPr/>
          <p:nvPr/>
        </p:nvSpPr>
        <p:spPr>
          <a:xfrm>
            <a:off x="6144768" y="1627632"/>
            <a:ext cx="5349240" cy="1783080"/>
          </a:xfrm>
          <a:prstGeom prst="roundRect">
            <a:avLst>
              <a:gd name="adj" fmla="val 4615"/>
            </a:avLst>
          </a:prstGeom>
          <a:solidFill>
            <a:srgbClr val="13203B"/>
          </a:solidFill>
          <a:ln w="12700">
            <a:solidFill>
              <a:srgbClr val="2C3E63"/>
            </a:solidFill>
            <a:prstDash val="solid"/>
          </a:ln>
          <a:effectLst>
            <a:outerShdw blurRad="114300" dist="50800" dir="5400000" algn="bl" rotWithShape="0">
              <a:srgbClr val="000000">
                <a:alpha val="30000"/>
              </a:srgbClr>
            </a:outerShdw>
          </a:effectLst>
        </p:spPr>
        <p:txBody>
          <a:bodyPr/>
          <a:lstStyle/>
          <a:p>
            <a:endParaRPr lang="en-US"/>
          </a:p>
        </p:txBody>
      </p:sp>
      <p:sp>
        <p:nvSpPr>
          <p:cNvPr id="11" name="Shape 8"/>
          <p:cNvSpPr/>
          <p:nvPr/>
        </p:nvSpPr>
        <p:spPr>
          <a:xfrm>
            <a:off x="6382512" y="1865376"/>
            <a:ext cx="566928" cy="566928"/>
          </a:xfrm>
          <a:prstGeom prst="roundRect">
            <a:avLst>
              <a:gd name="adj" fmla="val 26000"/>
            </a:avLst>
          </a:prstGeom>
          <a:solidFill>
            <a:srgbClr val="1C4E63"/>
          </a:solidFill>
          <a:ln/>
          <a:effectLst>
            <a:outerShdw blurRad="88900" dist="38100" dir="5400000" algn="bl" rotWithShape="0">
              <a:srgbClr val="000000">
                <a:alpha val="30000"/>
              </a:srgbClr>
            </a:outerShdw>
          </a:effectLst>
        </p:spPr>
        <p:txBody>
          <a:bodyPr/>
          <a:lstStyle/>
          <a:p>
            <a:endParaRPr lang="en-US"/>
          </a:p>
        </p:txBody>
      </p:sp>
      <p:pic>
        <p:nvPicPr>
          <p:cNvPr id="12" name="Image 1" descr="/tmp/build/assets/icons/FaBullhorn_white.png"/>
          <p:cNvPicPr>
            <a:picLocks noChangeAspect="1"/>
          </p:cNvPicPr>
          <p:nvPr/>
        </p:nvPicPr>
        <p:blipFill>
          <a:blip r:embed="rId5"/>
          <a:stretch>
            <a:fillRect/>
          </a:stretch>
        </p:blipFill>
        <p:spPr>
          <a:xfrm>
            <a:off x="6529913" y="2012777"/>
            <a:ext cx="272125" cy="272125"/>
          </a:xfrm>
          <a:prstGeom prst="rect">
            <a:avLst/>
          </a:prstGeom>
        </p:spPr>
      </p:pic>
      <p:sp>
        <p:nvSpPr>
          <p:cNvPr id="13" name="Text 9"/>
          <p:cNvSpPr/>
          <p:nvPr/>
        </p:nvSpPr>
        <p:spPr>
          <a:xfrm>
            <a:off x="7114032" y="1865376"/>
            <a:ext cx="4142232" cy="566928"/>
          </a:xfrm>
          <a:prstGeom prst="rect">
            <a:avLst/>
          </a:prstGeom>
          <a:noFill/>
          <a:ln/>
        </p:spPr>
        <p:txBody>
          <a:bodyPr wrap="square" lIns="0" tIns="0" rIns="0" bIns="0" rtlCol="0" anchor="ctr"/>
          <a:lstStyle/>
          <a:p>
            <a:pPr marL="0" indent="0" algn="l">
              <a:buNone/>
            </a:pPr>
            <a:r>
              <a:rPr lang="en-US" sz="1450" b="1" dirty="0">
                <a:solidFill>
                  <a:srgbClr val="22D3EE"/>
                </a:solidFill>
                <a:latin typeface="Calibri" pitchFamily="34" charset="0"/>
                <a:ea typeface="Calibri" pitchFamily="34" charset="-122"/>
                <a:cs typeface="Calibri" pitchFamily="34" charset="-120"/>
              </a:rPr>
              <a:t>Landing Page chuyển đổi</a:t>
            </a:r>
            <a:endParaRPr lang="en-US" sz="1450" dirty="0"/>
          </a:p>
        </p:txBody>
      </p:sp>
      <p:sp>
        <p:nvSpPr>
          <p:cNvPr id="14" name="Text 10"/>
          <p:cNvSpPr/>
          <p:nvPr/>
        </p:nvSpPr>
        <p:spPr>
          <a:xfrm>
            <a:off x="6419088" y="2542032"/>
            <a:ext cx="4800600" cy="667512"/>
          </a:xfrm>
          <a:prstGeom prst="rect">
            <a:avLst/>
          </a:prstGeom>
          <a:noFill/>
          <a:ln/>
        </p:spPr>
        <p:txBody>
          <a:bodyPr wrap="square" lIns="0" tIns="0" rIns="0" bIns="0" rtlCol="0" anchor="t"/>
          <a:lstStyle/>
          <a:p>
            <a:pPr marL="0" indent="0" algn="l">
              <a:lnSpc>
                <a:spcPct val="104000"/>
              </a:lnSpc>
              <a:buNone/>
            </a:pPr>
            <a:r>
              <a:rPr lang="en-US" sz="1180" dirty="0">
                <a:solidFill>
                  <a:srgbClr val="C6D2E2"/>
                </a:solidFill>
                <a:latin typeface="Calibri" pitchFamily="34" charset="0"/>
                <a:ea typeface="Calibri" pitchFamily="34" charset="-122"/>
                <a:cs typeface="Calibri" pitchFamily="34" charset="-120"/>
              </a:rPr>
              <a:t>Khi nội dung có tín hiệu đề xuất tốt → chạy Ads tăng tốc kéo phễu. Áp dụng công nghệ tạo hàng loạt Landing Page chỉ trong 10 phút.</a:t>
            </a:r>
            <a:endParaRPr lang="en-US" sz="1180" dirty="0"/>
          </a:p>
        </p:txBody>
      </p:sp>
      <p:sp>
        <p:nvSpPr>
          <p:cNvPr id="15" name="Shape 11"/>
          <p:cNvSpPr/>
          <p:nvPr/>
        </p:nvSpPr>
        <p:spPr>
          <a:xfrm>
            <a:off x="502920" y="3639312"/>
            <a:ext cx="5477256" cy="2870389"/>
          </a:xfrm>
          <a:prstGeom prst="roundRect">
            <a:avLst>
              <a:gd name="adj" fmla="val 1911"/>
            </a:avLst>
          </a:prstGeom>
          <a:solidFill>
            <a:srgbClr val="E9EFF7"/>
          </a:solidFill>
          <a:ln w="12700">
            <a:solidFill>
              <a:srgbClr val="32466B"/>
            </a:solidFill>
            <a:prstDash val="solid"/>
          </a:ln>
          <a:effectLst>
            <a:outerShdw blurRad="152400" dist="63500" dir="5400000" algn="bl" rotWithShape="0">
              <a:srgbClr val="000000">
                <a:alpha val="42000"/>
              </a:srgbClr>
            </a:outerShdw>
          </a:effectLst>
        </p:spPr>
        <p:txBody>
          <a:bodyPr/>
          <a:lstStyle/>
          <a:p>
            <a:endParaRPr lang="en-US"/>
          </a:p>
        </p:txBody>
      </p:sp>
      <p:pic>
        <p:nvPicPr>
          <p:cNvPr id="16" name="Image 2" descr="/tmp/build/assets/shots/image42.png"/>
          <p:cNvPicPr>
            <a:picLocks noChangeAspect="1"/>
          </p:cNvPicPr>
          <p:nvPr/>
        </p:nvPicPr>
        <p:blipFill>
          <a:blip r:embed="rId6"/>
          <a:stretch>
            <a:fillRect/>
          </a:stretch>
        </p:blipFill>
        <p:spPr>
          <a:xfrm>
            <a:off x="566928" y="3703320"/>
            <a:ext cx="5349240" cy="2742373"/>
          </a:xfrm>
          <a:prstGeom prst="rect">
            <a:avLst/>
          </a:prstGeom>
        </p:spPr>
      </p:pic>
      <p:sp>
        <p:nvSpPr>
          <p:cNvPr id="17" name="Text 12"/>
          <p:cNvSpPr/>
          <p:nvPr/>
        </p:nvSpPr>
        <p:spPr>
          <a:xfrm>
            <a:off x="566928" y="6555421"/>
            <a:ext cx="5349240" cy="457200"/>
          </a:xfrm>
          <a:prstGeom prst="rect">
            <a:avLst/>
          </a:prstGeom>
          <a:noFill/>
          <a:ln/>
        </p:spPr>
        <p:txBody>
          <a:bodyPr wrap="square" lIns="0" tIns="0" rIns="0" bIns="0" rtlCol="0" anchor="t"/>
          <a:lstStyle/>
          <a:p>
            <a:pPr marL="0" indent="0" algn="ctr">
              <a:buNone/>
            </a:pPr>
            <a:r>
              <a:rPr lang="en-US" sz="950" i="1" dirty="0">
                <a:solidFill>
                  <a:srgbClr val="93A2B8"/>
                </a:solidFill>
                <a:latin typeface="Calibri" pitchFamily="34" charset="0"/>
                <a:ea typeface="Calibri" pitchFamily="34" charset="-122"/>
                <a:cs typeface="Calibri" pitchFamily="34" charset="-120"/>
              </a:rPr>
              <a:t>Hệ thống tự động lên lịch &amp; phân phối đa kênh.</a:t>
            </a:r>
            <a:endParaRPr lang="en-US" sz="950" dirty="0"/>
          </a:p>
        </p:txBody>
      </p:sp>
      <p:sp>
        <p:nvSpPr>
          <p:cNvPr id="18" name="Shape 13"/>
          <p:cNvSpPr/>
          <p:nvPr/>
        </p:nvSpPr>
        <p:spPr>
          <a:xfrm>
            <a:off x="6080760" y="3639312"/>
            <a:ext cx="5477256" cy="2743200"/>
          </a:xfrm>
          <a:prstGeom prst="roundRect">
            <a:avLst>
              <a:gd name="adj" fmla="val 2000"/>
            </a:avLst>
          </a:prstGeom>
          <a:solidFill>
            <a:srgbClr val="E9EFF7"/>
          </a:solidFill>
          <a:ln w="12700">
            <a:solidFill>
              <a:srgbClr val="32466B"/>
            </a:solidFill>
            <a:prstDash val="solid"/>
          </a:ln>
          <a:effectLst>
            <a:outerShdw blurRad="152400" dist="63500" dir="5400000" algn="bl" rotWithShape="0">
              <a:srgbClr val="000000">
                <a:alpha val="42000"/>
              </a:srgbClr>
            </a:outerShdw>
          </a:effectLst>
        </p:spPr>
        <p:txBody>
          <a:bodyPr/>
          <a:lstStyle/>
          <a:p>
            <a:endParaRPr lang="en-US"/>
          </a:p>
        </p:txBody>
      </p:sp>
      <p:pic>
        <p:nvPicPr>
          <p:cNvPr id="19" name="Image 3" descr="/tmp/build/assets/shots/image39.png"/>
          <p:cNvPicPr>
            <a:picLocks noChangeAspect="1"/>
          </p:cNvPicPr>
          <p:nvPr/>
        </p:nvPicPr>
        <p:blipFill>
          <a:blip r:embed="rId7"/>
          <a:stretch>
            <a:fillRect/>
          </a:stretch>
        </p:blipFill>
        <p:spPr>
          <a:xfrm>
            <a:off x="6144768" y="3703320"/>
            <a:ext cx="5349240" cy="2615184"/>
          </a:xfrm>
          <a:prstGeom prst="rect">
            <a:avLst/>
          </a:prstGeom>
        </p:spPr>
      </p:pic>
      <p:sp>
        <p:nvSpPr>
          <p:cNvPr id="20" name="Text 14"/>
          <p:cNvSpPr/>
          <p:nvPr/>
        </p:nvSpPr>
        <p:spPr>
          <a:xfrm>
            <a:off x="6144768" y="6428232"/>
            <a:ext cx="5349240" cy="457200"/>
          </a:xfrm>
          <a:prstGeom prst="rect">
            <a:avLst/>
          </a:prstGeom>
          <a:noFill/>
          <a:ln/>
        </p:spPr>
        <p:txBody>
          <a:bodyPr wrap="square" lIns="0" tIns="0" rIns="0" bIns="0" rtlCol="0" anchor="t"/>
          <a:lstStyle/>
          <a:p>
            <a:pPr marL="0" indent="0" algn="ctr">
              <a:buNone/>
            </a:pPr>
            <a:r>
              <a:rPr lang="en-US" sz="950" i="1" dirty="0">
                <a:solidFill>
                  <a:srgbClr val="93A2B8"/>
                </a:solidFill>
                <a:latin typeface="Calibri" pitchFamily="34" charset="0"/>
                <a:ea typeface="Calibri" pitchFamily="34" charset="-122"/>
                <a:cs typeface="Calibri" pitchFamily="34" charset="-120"/>
              </a:rPr>
              <a:t>Landing Page chuyển đổi tạo hàng loạt.</a:t>
            </a:r>
            <a:endParaRPr lang="en-US" sz="950" dirty="0"/>
          </a:p>
        </p:txBody>
      </p:sp>
      <p:sp>
        <p:nvSpPr>
          <p:cNvPr id="21" name="Text 15"/>
          <p:cNvSpPr/>
          <p:nvPr/>
        </p:nvSpPr>
        <p:spPr>
          <a:xfrm>
            <a:off x="566928" y="6473952"/>
            <a:ext cx="5486400" cy="274320"/>
          </a:xfrm>
          <a:prstGeom prst="rect">
            <a:avLst/>
          </a:prstGeom>
          <a:noFill/>
          <a:ln/>
        </p:spPr>
        <p:txBody>
          <a:bodyPr wrap="square" lIns="0" tIns="0" rIns="0" bIns="0" rtlCol="0" anchor="ctr"/>
          <a:lstStyle/>
          <a:p>
            <a:pPr marL="0" indent="0" algn="l">
              <a:buNone/>
            </a:pPr>
            <a:r>
              <a:rPr lang="en-US" sz="850" kern="0" spc="200" dirty="0">
                <a:solidFill>
                  <a:srgbClr val="6F7E96"/>
                </a:solidFill>
                <a:latin typeface="Calibri" pitchFamily="34" charset="0"/>
                <a:ea typeface="Calibri" pitchFamily="34" charset="-122"/>
                <a:cs typeface="Calibri" pitchFamily="34" charset="-120"/>
              </a:rPr>
              <a:t>CASE STUDY · I CAN READ</a:t>
            </a:r>
            <a:endParaRPr lang="en-US" sz="850" dirty="0"/>
          </a:p>
        </p:txBody>
      </p:sp>
      <p:sp>
        <p:nvSpPr>
          <p:cNvPr id="22" name="Text 16"/>
          <p:cNvSpPr/>
          <p:nvPr/>
        </p:nvSpPr>
        <p:spPr>
          <a:xfrm>
            <a:off x="9795967" y="6473952"/>
            <a:ext cx="1828800" cy="274320"/>
          </a:xfrm>
          <a:prstGeom prst="rect">
            <a:avLst/>
          </a:prstGeom>
          <a:noFill/>
          <a:ln/>
        </p:spPr>
        <p:txBody>
          <a:bodyPr wrap="square" lIns="0" tIns="0" rIns="0" bIns="0" rtlCol="0" anchor="ctr"/>
          <a:lstStyle/>
          <a:p>
            <a:pPr marL="0" indent="0" algn="r">
              <a:buNone/>
            </a:pPr>
            <a:r>
              <a:rPr lang="en-US" sz="850" dirty="0">
                <a:solidFill>
                  <a:srgbClr val="6F7E96"/>
                </a:solidFill>
                <a:latin typeface="Calibri" pitchFamily="34" charset="0"/>
                <a:ea typeface="Calibri" pitchFamily="34" charset="-122"/>
                <a:cs typeface="Calibri" pitchFamily="34" charset="-120"/>
              </a:rPr>
              <a:t>20 / 22</a:t>
            </a:r>
            <a:endParaRPr lang="en-US" sz="85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Slide 21">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Shape 0"/>
          <p:cNvSpPr/>
          <p:nvPr/>
        </p:nvSpPr>
        <p:spPr>
          <a:xfrm>
            <a:off x="566928" y="521208"/>
            <a:ext cx="201168" cy="68580"/>
          </a:xfrm>
          <a:prstGeom prst="rect">
            <a:avLst/>
          </a:prstGeom>
          <a:solidFill>
            <a:srgbClr val="FBBF24"/>
          </a:solidFill>
          <a:ln/>
        </p:spPr>
        <p:txBody>
          <a:bodyPr/>
          <a:lstStyle/>
          <a:p>
            <a:endParaRPr lang="en-US"/>
          </a:p>
        </p:txBody>
      </p:sp>
      <p:sp>
        <p:nvSpPr>
          <p:cNvPr id="3" name="Text 1"/>
          <p:cNvSpPr/>
          <p:nvPr/>
        </p:nvSpPr>
        <p:spPr>
          <a:xfrm>
            <a:off x="868680" y="475488"/>
            <a:ext cx="10692079" cy="274320"/>
          </a:xfrm>
          <a:prstGeom prst="rect">
            <a:avLst/>
          </a:prstGeom>
          <a:noFill/>
          <a:ln/>
        </p:spPr>
        <p:txBody>
          <a:bodyPr wrap="square" lIns="0" tIns="0" rIns="0" bIns="0" rtlCol="0" anchor="ctr"/>
          <a:lstStyle/>
          <a:p>
            <a:pPr marL="0" indent="0" algn="l">
              <a:buNone/>
            </a:pPr>
            <a:r>
              <a:rPr lang="en-US" sz="1150" b="1" kern="0" spc="250" dirty="0">
                <a:solidFill>
                  <a:srgbClr val="FBBF24"/>
                </a:solidFill>
                <a:latin typeface="Calibri" pitchFamily="34" charset="0"/>
                <a:ea typeface="Calibri" pitchFamily="34" charset="-122"/>
                <a:cs typeface="Calibri" pitchFamily="34" charset="-120"/>
              </a:rPr>
              <a:t>PROOF OF WORK &amp; KẾT LUẬN</a:t>
            </a:r>
            <a:endParaRPr lang="en-US" sz="1150" dirty="0"/>
          </a:p>
        </p:txBody>
      </p:sp>
      <p:sp>
        <p:nvSpPr>
          <p:cNvPr id="4" name="Text 2"/>
          <p:cNvSpPr/>
          <p:nvPr/>
        </p:nvSpPr>
        <p:spPr>
          <a:xfrm>
            <a:off x="566928" y="768096"/>
            <a:ext cx="11057839" cy="658368"/>
          </a:xfrm>
          <a:prstGeom prst="rect">
            <a:avLst/>
          </a:prstGeom>
          <a:noFill/>
          <a:ln/>
        </p:spPr>
        <p:txBody>
          <a:bodyPr wrap="square" lIns="0" tIns="0" rIns="0" bIns="0" rtlCol="0" anchor="ctr"/>
          <a:lstStyle/>
          <a:p>
            <a:pPr marL="0" indent="0" algn="l">
              <a:buNone/>
            </a:pPr>
            <a:r>
              <a:rPr lang="en-US" sz="2900" b="1" dirty="0">
                <a:solidFill>
                  <a:srgbClr val="F2F6FC"/>
                </a:solidFill>
                <a:latin typeface="Calibri" pitchFamily="34" charset="0"/>
                <a:ea typeface="Calibri" pitchFamily="34" charset="-122"/>
                <a:cs typeface="Calibri" pitchFamily="34" charset="-120"/>
              </a:rPr>
              <a:t>Thành Quả Đích Thực</a:t>
            </a:r>
            <a:endParaRPr lang="en-US" sz="2900" dirty="0"/>
          </a:p>
        </p:txBody>
      </p:sp>
      <p:sp>
        <p:nvSpPr>
          <p:cNvPr id="5" name="Shape 3"/>
          <p:cNvSpPr/>
          <p:nvPr/>
        </p:nvSpPr>
        <p:spPr>
          <a:xfrm>
            <a:off x="566928" y="1627632"/>
            <a:ext cx="2572436" cy="1417320"/>
          </a:xfrm>
          <a:prstGeom prst="roundRect">
            <a:avLst>
              <a:gd name="adj" fmla="val 5806"/>
            </a:avLst>
          </a:prstGeom>
          <a:solidFill>
            <a:srgbClr val="172645"/>
          </a:solidFill>
          <a:ln w="12700">
            <a:solidFill>
              <a:srgbClr val="2C3E63"/>
            </a:solidFill>
            <a:prstDash val="solid"/>
          </a:ln>
          <a:effectLst>
            <a:outerShdw blurRad="114300" dist="50800" dir="5400000" algn="bl" rotWithShape="0">
              <a:srgbClr val="000000">
                <a:alpha val="30000"/>
              </a:srgbClr>
            </a:outerShdw>
          </a:effectLst>
        </p:spPr>
        <p:txBody>
          <a:bodyPr/>
          <a:lstStyle/>
          <a:p>
            <a:endParaRPr lang="en-US"/>
          </a:p>
        </p:txBody>
      </p:sp>
      <p:sp>
        <p:nvSpPr>
          <p:cNvPr id="6" name="Text 4"/>
          <p:cNvSpPr/>
          <p:nvPr/>
        </p:nvSpPr>
        <p:spPr>
          <a:xfrm>
            <a:off x="676656" y="1783080"/>
            <a:ext cx="2352980" cy="640080"/>
          </a:xfrm>
          <a:prstGeom prst="rect">
            <a:avLst/>
          </a:prstGeom>
          <a:noFill/>
          <a:ln/>
        </p:spPr>
        <p:txBody>
          <a:bodyPr wrap="square" lIns="0" tIns="0" rIns="0" bIns="0" rtlCol="0" anchor="ctr"/>
          <a:lstStyle/>
          <a:p>
            <a:pPr marL="0" indent="0" algn="ctr">
              <a:buNone/>
            </a:pPr>
            <a:r>
              <a:rPr lang="en-US" sz="2500" b="1" dirty="0">
                <a:solidFill>
                  <a:srgbClr val="2DD4BF"/>
                </a:solidFill>
                <a:latin typeface="Calibri" pitchFamily="34" charset="0"/>
                <a:ea typeface="Calibri" pitchFamily="34" charset="-122"/>
                <a:cs typeface="Calibri" pitchFamily="34" charset="-120"/>
              </a:rPr>
              <a:t>40+</a:t>
            </a:r>
            <a:endParaRPr lang="en-US" sz="2500" dirty="0"/>
          </a:p>
        </p:txBody>
      </p:sp>
      <p:sp>
        <p:nvSpPr>
          <p:cNvPr id="7" name="Text 5"/>
          <p:cNvSpPr/>
          <p:nvPr/>
        </p:nvSpPr>
        <p:spPr>
          <a:xfrm>
            <a:off x="694944" y="2395728"/>
            <a:ext cx="2316404" cy="548640"/>
          </a:xfrm>
          <a:prstGeom prst="rect">
            <a:avLst/>
          </a:prstGeom>
          <a:noFill/>
          <a:ln/>
        </p:spPr>
        <p:txBody>
          <a:bodyPr wrap="square" lIns="0" tIns="0" rIns="0" bIns="0" rtlCol="0" anchor="t"/>
          <a:lstStyle/>
          <a:p>
            <a:pPr marL="0" indent="0" algn="ctr">
              <a:lnSpc>
                <a:spcPct val="100000"/>
              </a:lnSpc>
              <a:buNone/>
            </a:pPr>
            <a:r>
              <a:rPr lang="en-US" sz="1080" dirty="0">
                <a:solidFill>
                  <a:srgbClr val="C6D2E2"/>
                </a:solidFill>
                <a:latin typeface="Calibri" pitchFamily="34" charset="0"/>
                <a:ea typeface="Calibri" pitchFamily="34" charset="-122"/>
                <a:cs typeface="Calibri" pitchFamily="34" charset="-120"/>
              </a:rPr>
              <a:t>Khách thật đăng ký học thử qua form (sau ~1,5 tháng)</a:t>
            </a:r>
            <a:endParaRPr lang="en-US" sz="1080" dirty="0"/>
          </a:p>
        </p:txBody>
      </p:sp>
      <p:sp>
        <p:nvSpPr>
          <p:cNvPr id="8" name="Shape 6"/>
          <p:cNvSpPr/>
          <p:nvPr/>
        </p:nvSpPr>
        <p:spPr>
          <a:xfrm>
            <a:off x="3395396" y="1627632"/>
            <a:ext cx="2572436" cy="1417320"/>
          </a:xfrm>
          <a:prstGeom prst="roundRect">
            <a:avLst>
              <a:gd name="adj" fmla="val 5806"/>
            </a:avLst>
          </a:prstGeom>
          <a:solidFill>
            <a:srgbClr val="172645"/>
          </a:solidFill>
          <a:ln w="12700">
            <a:solidFill>
              <a:srgbClr val="2C3E63"/>
            </a:solidFill>
            <a:prstDash val="solid"/>
          </a:ln>
          <a:effectLst>
            <a:outerShdw blurRad="114300" dist="50800" dir="5400000" algn="bl" rotWithShape="0">
              <a:srgbClr val="000000">
                <a:alpha val="30000"/>
              </a:srgbClr>
            </a:outerShdw>
          </a:effectLst>
        </p:spPr>
        <p:txBody>
          <a:bodyPr/>
          <a:lstStyle/>
          <a:p>
            <a:endParaRPr lang="en-US"/>
          </a:p>
        </p:txBody>
      </p:sp>
      <p:sp>
        <p:nvSpPr>
          <p:cNvPr id="9" name="Text 7"/>
          <p:cNvSpPr/>
          <p:nvPr/>
        </p:nvSpPr>
        <p:spPr>
          <a:xfrm>
            <a:off x="3505124" y="1783080"/>
            <a:ext cx="2352980" cy="640080"/>
          </a:xfrm>
          <a:prstGeom prst="rect">
            <a:avLst/>
          </a:prstGeom>
          <a:noFill/>
          <a:ln/>
        </p:spPr>
        <p:txBody>
          <a:bodyPr wrap="square" lIns="0" tIns="0" rIns="0" bIns="0" rtlCol="0" anchor="ctr"/>
          <a:lstStyle/>
          <a:p>
            <a:pPr marL="0" indent="0" algn="ctr">
              <a:buNone/>
            </a:pPr>
            <a:r>
              <a:rPr lang="en-US" sz="2500" b="1" dirty="0">
                <a:solidFill>
                  <a:srgbClr val="22D3EE"/>
                </a:solidFill>
                <a:latin typeface="Calibri" pitchFamily="34" charset="0"/>
                <a:ea typeface="Calibri" pitchFamily="34" charset="-122"/>
                <a:cs typeface="Calibri" pitchFamily="34" charset="-120"/>
              </a:rPr>
              <a:t>~40%</a:t>
            </a:r>
            <a:endParaRPr lang="en-US" sz="2500" dirty="0"/>
          </a:p>
        </p:txBody>
      </p:sp>
      <p:sp>
        <p:nvSpPr>
          <p:cNvPr id="10" name="Text 8"/>
          <p:cNvSpPr/>
          <p:nvPr/>
        </p:nvSpPr>
        <p:spPr>
          <a:xfrm>
            <a:off x="3523412" y="2395728"/>
            <a:ext cx="2316404" cy="548640"/>
          </a:xfrm>
          <a:prstGeom prst="rect">
            <a:avLst/>
          </a:prstGeom>
          <a:noFill/>
          <a:ln/>
        </p:spPr>
        <p:txBody>
          <a:bodyPr wrap="square" lIns="0" tIns="0" rIns="0" bIns="0" rtlCol="0" anchor="t"/>
          <a:lstStyle/>
          <a:p>
            <a:pPr marL="0" indent="0" algn="ctr">
              <a:lnSpc>
                <a:spcPct val="100000"/>
              </a:lnSpc>
              <a:buNone/>
            </a:pPr>
            <a:r>
              <a:rPr lang="en-US" sz="1080" dirty="0">
                <a:solidFill>
                  <a:srgbClr val="C6D2E2"/>
                </a:solidFill>
                <a:latin typeface="Calibri" pitchFamily="34" charset="0"/>
                <a:ea typeface="Calibri" pitchFamily="34" charset="-122"/>
                <a:cs typeface="Calibri" pitchFamily="34" charset="-120"/>
              </a:rPr>
              <a:t>Tiến độ mục tiêu 100 khách / 3 tháng — đúng nhịp</a:t>
            </a:r>
            <a:endParaRPr lang="en-US" sz="1080" dirty="0"/>
          </a:p>
        </p:txBody>
      </p:sp>
      <p:sp>
        <p:nvSpPr>
          <p:cNvPr id="11" name="Shape 9"/>
          <p:cNvSpPr/>
          <p:nvPr/>
        </p:nvSpPr>
        <p:spPr>
          <a:xfrm>
            <a:off x="6223864" y="1627632"/>
            <a:ext cx="2572436" cy="1417320"/>
          </a:xfrm>
          <a:prstGeom prst="roundRect">
            <a:avLst>
              <a:gd name="adj" fmla="val 5806"/>
            </a:avLst>
          </a:prstGeom>
          <a:solidFill>
            <a:srgbClr val="172645"/>
          </a:solidFill>
          <a:ln w="12700">
            <a:solidFill>
              <a:srgbClr val="2C3E63"/>
            </a:solidFill>
            <a:prstDash val="solid"/>
          </a:ln>
          <a:effectLst>
            <a:outerShdw blurRad="114300" dist="50800" dir="5400000" algn="bl" rotWithShape="0">
              <a:srgbClr val="000000">
                <a:alpha val="30000"/>
              </a:srgbClr>
            </a:outerShdw>
          </a:effectLst>
        </p:spPr>
        <p:txBody>
          <a:bodyPr/>
          <a:lstStyle/>
          <a:p>
            <a:endParaRPr lang="en-US"/>
          </a:p>
        </p:txBody>
      </p:sp>
      <p:sp>
        <p:nvSpPr>
          <p:cNvPr id="12" name="Text 10"/>
          <p:cNvSpPr/>
          <p:nvPr/>
        </p:nvSpPr>
        <p:spPr>
          <a:xfrm>
            <a:off x="6333592" y="1783080"/>
            <a:ext cx="2352980" cy="640080"/>
          </a:xfrm>
          <a:prstGeom prst="rect">
            <a:avLst/>
          </a:prstGeom>
          <a:noFill/>
          <a:ln/>
        </p:spPr>
        <p:txBody>
          <a:bodyPr wrap="square" lIns="0" tIns="0" rIns="0" bIns="0" rtlCol="0" anchor="ctr"/>
          <a:lstStyle/>
          <a:p>
            <a:pPr marL="0" indent="0" algn="ctr">
              <a:buNone/>
            </a:pPr>
            <a:r>
              <a:rPr lang="en-US" sz="2500" b="1" dirty="0">
                <a:solidFill>
                  <a:srgbClr val="34D399"/>
                </a:solidFill>
                <a:latin typeface="Calibri" pitchFamily="34" charset="0"/>
                <a:ea typeface="Calibri" pitchFamily="34" charset="-122"/>
                <a:cs typeface="Calibri" pitchFamily="34" charset="-120"/>
              </a:rPr>
              <a:t>Vài ngàn</a:t>
            </a:r>
            <a:endParaRPr lang="en-US" sz="2500" dirty="0"/>
          </a:p>
        </p:txBody>
      </p:sp>
      <p:sp>
        <p:nvSpPr>
          <p:cNvPr id="13" name="Text 11"/>
          <p:cNvSpPr/>
          <p:nvPr/>
        </p:nvSpPr>
        <p:spPr>
          <a:xfrm>
            <a:off x="6351880" y="2395728"/>
            <a:ext cx="2316404" cy="548640"/>
          </a:xfrm>
          <a:prstGeom prst="rect">
            <a:avLst/>
          </a:prstGeom>
          <a:noFill/>
          <a:ln/>
        </p:spPr>
        <p:txBody>
          <a:bodyPr wrap="square" lIns="0" tIns="0" rIns="0" bIns="0" rtlCol="0" anchor="t"/>
          <a:lstStyle/>
          <a:p>
            <a:pPr marL="0" indent="0" algn="ctr">
              <a:lnSpc>
                <a:spcPct val="100000"/>
              </a:lnSpc>
              <a:buNone/>
            </a:pPr>
            <a:r>
              <a:rPr lang="en-US" sz="1080" dirty="0">
                <a:solidFill>
                  <a:srgbClr val="C6D2E2"/>
                </a:solidFill>
                <a:latin typeface="Calibri" pitchFamily="34" charset="0"/>
                <a:ea typeface="Calibri" pitchFamily="34" charset="-122"/>
                <a:cs typeface="Calibri" pitchFamily="34" charset="-120"/>
              </a:rPr>
              <a:t>View/video tự nhiên giai đoạn đầu</a:t>
            </a:r>
            <a:endParaRPr lang="en-US" sz="1080" dirty="0"/>
          </a:p>
        </p:txBody>
      </p:sp>
      <p:sp>
        <p:nvSpPr>
          <p:cNvPr id="14" name="Shape 12"/>
          <p:cNvSpPr/>
          <p:nvPr/>
        </p:nvSpPr>
        <p:spPr>
          <a:xfrm>
            <a:off x="9052331" y="1627632"/>
            <a:ext cx="2572436" cy="1417320"/>
          </a:xfrm>
          <a:prstGeom prst="roundRect">
            <a:avLst>
              <a:gd name="adj" fmla="val 5806"/>
            </a:avLst>
          </a:prstGeom>
          <a:solidFill>
            <a:srgbClr val="172645"/>
          </a:solidFill>
          <a:ln w="12700">
            <a:solidFill>
              <a:srgbClr val="2C3E63"/>
            </a:solidFill>
            <a:prstDash val="solid"/>
          </a:ln>
          <a:effectLst>
            <a:outerShdw blurRad="114300" dist="50800" dir="5400000" algn="bl" rotWithShape="0">
              <a:srgbClr val="000000">
                <a:alpha val="30000"/>
              </a:srgbClr>
            </a:outerShdw>
          </a:effectLst>
        </p:spPr>
        <p:txBody>
          <a:bodyPr/>
          <a:lstStyle/>
          <a:p>
            <a:endParaRPr lang="en-US"/>
          </a:p>
        </p:txBody>
      </p:sp>
      <p:sp>
        <p:nvSpPr>
          <p:cNvPr id="15" name="Text 13"/>
          <p:cNvSpPr/>
          <p:nvPr/>
        </p:nvSpPr>
        <p:spPr>
          <a:xfrm>
            <a:off x="9162059" y="1783080"/>
            <a:ext cx="2352980" cy="640080"/>
          </a:xfrm>
          <a:prstGeom prst="rect">
            <a:avLst/>
          </a:prstGeom>
          <a:noFill/>
          <a:ln/>
        </p:spPr>
        <p:txBody>
          <a:bodyPr wrap="square" lIns="0" tIns="0" rIns="0" bIns="0" rtlCol="0" anchor="ctr"/>
          <a:lstStyle/>
          <a:p>
            <a:pPr marL="0" indent="0" algn="ctr">
              <a:buNone/>
            </a:pPr>
            <a:r>
              <a:rPr lang="en-US" sz="2500" b="1" dirty="0">
                <a:solidFill>
                  <a:srgbClr val="FBBF24"/>
                </a:solidFill>
                <a:latin typeface="Calibri" pitchFamily="34" charset="0"/>
                <a:ea typeface="Calibri" pitchFamily="34" charset="-122"/>
                <a:cs typeface="Calibri" pitchFamily="34" charset="-120"/>
              </a:rPr>
              <a:t>7–10 ngày</a:t>
            </a:r>
            <a:endParaRPr lang="en-US" sz="2500" dirty="0"/>
          </a:p>
        </p:txBody>
      </p:sp>
      <p:sp>
        <p:nvSpPr>
          <p:cNvPr id="16" name="Text 14"/>
          <p:cNvSpPr/>
          <p:nvPr/>
        </p:nvSpPr>
        <p:spPr>
          <a:xfrm>
            <a:off x="9180347" y="2395728"/>
            <a:ext cx="2316404" cy="548640"/>
          </a:xfrm>
          <a:prstGeom prst="rect">
            <a:avLst/>
          </a:prstGeom>
          <a:noFill/>
          <a:ln/>
        </p:spPr>
        <p:txBody>
          <a:bodyPr wrap="square" lIns="0" tIns="0" rIns="0" bIns="0" rtlCol="0" anchor="t"/>
          <a:lstStyle/>
          <a:p>
            <a:pPr marL="0" indent="0" algn="ctr">
              <a:lnSpc>
                <a:spcPct val="100000"/>
              </a:lnSpc>
              <a:buNone/>
            </a:pPr>
            <a:r>
              <a:rPr lang="en-US" sz="1080" dirty="0">
                <a:solidFill>
                  <a:srgbClr val="C6D2E2"/>
                </a:solidFill>
                <a:latin typeface="Calibri" pitchFamily="34" charset="0"/>
                <a:ea typeface="Calibri" pitchFamily="34" charset="-122"/>
                <a:cs typeface="Calibri" pitchFamily="34" charset="-120"/>
              </a:rPr>
              <a:t>Video bắt đầu “cắn” đề xuất</a:t>
            </a:r>
            <a:endParaRPr lang="en-US" sz="1080" dirty="0"/>
          </a:p>
        </p:txBody>
      </p:sp>
      <p:sp>
        <p:nvSpPr>
          <p:cNvPr id="17" name="Shape 15"/>
          <p:cNvSpPr/>
          <p:nvPr/>
        </p:nvSpPr>
        <p:spPr>
          <a:xfrm>
            <a:off x="566928" y="3310128"/>
            <a:ext cx="11057839" cy="2331720"/>
          </a:xfrm>
          <a:prstGeom prst="roundRect">
            <a:avLst>
              <a:gd name="adj" fmla="val 3922"/>
            </a:avLst>
          </a:prstGeom>
          <a:solidFill>
            <a:srgbClr val="0F1A30">
              <a:alpha val="80000"/>
            </a:srgbClr>
          </a:solidFill>
          <a:ln w="19050">
            <a:solidFill>
              <a:srgbClr val="FBBF24"/>
            </a:solidFill>
            <a:prstDash val="dash"/>
          </a:ln>
        </p:spPr>
        <p:txBody>
          <a:bodyPr/>
          <a:lstStyle/>
          <a:p>
            <a:endParaRPr lang="en-US"/>
          </a:p>
        </p:txBody>
      </p:sp>
      <p:pic>
        <p:nvPicPr>
          <p:cNvPr id="18" name="Image 0" descr="/tmp/build/assets/icons/FaImages_gold.png"/>
          <p:cNvPicPr>
            <a:picLocks noChangeAspect="1"/>
          </p:cNvPicPr>
          <p:nvPr/>
        </p:nvPicPr>
        <p:blipFill>
          <a:blip r:embed="rId4"/>
          <a:stretch>
            <a:fillRect/>
          </a:stretch>
        </p:blipFill>
        <p:spPr>
          <a:xfrm>
            <a:off x="5775808" y="3657600"/>
            <a:ext cx="640080" cy="640080"/>
          </a:xfrm>
          <a:prstGeom prst="rect">
            <a:avLst/>
          </a:prstGeom>
        </p:spPr>
      </p:pic>
      <p:sp>
        <p:nvSpPr>
          <p:cNvPr id="19" name="Text 16"/>
          <p:cNvSpPr/>
          <p:nvPr/>
        </p:nvSpPr>
        <p:spPr>
          <a:xfrm>
            <a:off x="566928" y="4370832"/>
            <a:ext cx="11057839" cy="411480"/>
          </a:xfrm>
          <a:prstGeom prst="rect">
            <a:avLst/>
          </a:prstGeom>
          <a:noFill/>
          <a:ln/>
        </p:spPr>
        <p:txBody>
          <a:bodyPr wrap="square" lIns="0" tIns="0" rIns="0" bIns="0" rtlCol="0" anchor="ctr"/>
          <a:lstStyle/>
          <a:p>
            <a:pPr algn="ctr"/>
            <a:r>
              <a:rPr lang="en-US" i="1" dirty="0" err="1">
                <a:solidFill>
                  <a:srgbClr val="93A2B8"/>
                </a:solidFill>
                <a:latin typeface="Calibri" pitchFamily="34" charset="0"/>
                <a:ea typeface="Calibri" pitchFamily="34" charset="-122"/>
                <a:cs typeface="Calibri" pitchFamily="34" charset="-120"/>
              </a:rPr>
              <a:t>Sau hơn 1,5 tháng triển khai: 40+ khách hàng tiềm năng đã đăng ký học thử THẬT qua form trên Landing Page ICR — đạt ~40% mục tiêu 100 khách trong 3 tháng, đúng tiến độ. Hệ thống tiếp tục chạy để về đích.</a:t>
            </a:r>
            <a:endParaRPr lang="en-US" dirty="0"/>
          </a:p>
        </p:txBody>
      </p:sp>
      <p:sp>
        <p:nvSpPr>
          <p:cNvPr id="20" name="Text 17"/>
          <p:cNvSpPr/>
          <p:nvPr/>
        </p:nvSpPr>
        <p:spPr>
          <a:xfrm>
            <a:off x="566928" y="4800600"/>
            <a:ext cx="11057839" cy="365760"/>
          </a:xfrm>
          <a:prstGeom prst="rect">
            <a:avLst/>
          </a:prstGeom>
          <a:noFill/>
          <a:ln/>
        </p:spPr>
        <p:txBody>
          <a:bodyPr wrap="square" lIns="0" tIns="0" rIns="0" bIns="0" rtlCol="0" anchor="ctr"/>
          <a:lstStyle/>
          <a:p>
            <a:pPr marL="0" indent="0" algn="ctr">
              <a:buNone/>
            </a:pPr>
            <a:endParaRPr lang="en-US" sz="1250" dirty="0"/>
          </a:p>
        </p:txBody>
      </p:sp>
      <p:sp>
        <p:nvSpPr>
          <p:cNvPr id="21" name="Text 18"/>
          <p:cNvSpPr/>
          <p:nvPr/>
        </p:nvSpPr>
        <p:spPr>
          <a:xfrm>
            <a:off x="566928" y="6473952"/>
            <a:ext cx="5486400" cy="274320"/>
          </a:xfrm>
          <a:prstGeom prst="rect">
            <a:avLst/>
          </a:prstGeom>
          <a:noFill/>
          <a:ln/>
        </p:spPr>
        <p:txBody>
          <a:bodyPr wrap="square" lIns="0" tIns="0" rIns="0" bIns="0" rtlCol="0" anchor="ctr"/>
          <a:lstStyle/>
          <a:p>
            <a:pPr marL="0" indent="0" algn="l">
              <a:buNone/>
            </a:pPr>
            <a:r>
              <a:rPr lang="en-US" sz="850" kern="0" spc="200" dirty="0">
                <a:solidFill>
                  <a:srgbClr val="6F7E96"/>
                </a:solidFill>
                <a:latin typeface="Calibri" pitchFamily="34" charset="0"/>
                <a:ea typeface="Calibri" pitchFamily="34" charset="-122"/>
                <a:cs typeface="Calibri" pitchFamily="34" charset="-120"/>
              </a:rPr>
              <a:t>CASE STUDY · I CAN READ</a:t>
            </a:r>
            <a:endParaRPr lang="en-US" sz="850" dirty="0"/>
          </a:p>
        </p:txBody>
      </p:sp>
      <p:sp>
        <p:nvSpPr>
          <p:cNvPr id="22" name="Text 19"/>
          <p:cNvSpPr/>
          <p:nvPr/>
        </p:nvSpPr>
        <p:spPr>
          <a:xfrm>
            <a:off x="9795967" y="6473952"/>
            <a:ext cx="1828800" cy="274320"/>
          </a:xfrm>
          <a:prstGeom prst="rect">
            <a:avLst/>
          </a:prstGeom>
          <a:noFill/>
          <a:ln/>
        </p:spPr>
        <p:txBody>
          <a:bodyPr wrap="square" lIns="0" tIns="0" rIns="0" bIns="0" rtlCol="0" anchor="ctr"/>
          <a:lstStyle/>
          <a:p>
            <a:pPr marL="0" indent="0" algn="r">
              <a:buNone/>
            </a:pPr>
            <a:r>
              <a:rPr lang="en-US" sz="850" dirty="0">
                <a:solidFill>
                  <a:srgbClr val="6F7E96"/>
                </a:solidFill>
                <a:latin typeface="Calibri" pitchFamily="34" charset="0"/>
                <a:ea typeface="Calibri" pitchFamily="34" charset="-122"/>
                <a:cs typeface="Calibri" pitchFamily="34" charset="-120"/>
              </a:rPr>
              <a:t>21 / 22</a:t>
            </a:r>
            <a:endParaRPr lang="en-US" sz="85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Slide 22">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Shape 0"/>
          <p:cNvSpPr/>
          <p:nvPr/>
        </p:nvSpPr>
        <p:spPr>
          <a:xfrm>
            <a:off x="566928" y="521208"/>
            <a:ext cx="201168" cy="68580"/>
          </a:xfrm>
          <a:prstGeom prst="rect">
            <a:avLst/>
          </a:prstGeom>
          <a:solidFill>
            <a:srgbClr val="2DD4BF"/>
          </a:solidFill>
          <a:ln/>
        </p:spPr>
        <p:txBody>
          <a:bodyPr/>
          <a:lstStyle/>
          <a:p>
            <a:endParaRPr lang="en-US"/>
          </a:p>
        </p:txBody>
      </p:sp>
      <p:sp>
        <p:nvSpPr>
          <p:cNvPr id="3" name="Text 1"/>
          <p:cNvSpPr/>
          <p:nvPr/>
        </p:nvSpPr>
        <p:spPr>
          <a:xfrm>
            <a:off x="868680" y="475488"/>
            <a:ext cx="10692079" cy="274320"/>
          </a:xfrm>
          <a:prstGeom prst="rect">
            <a:avLst/>
          </a:prstGeom>
          <a:noFill/>
          <a:ln/>
        </p:spPr>
        <p:txBody>
          <a:bodyPr wrap="square" lIns="0" tIns="0" rIns="0" bIns="0" rtlCol="0" anchor="ctr"/>
          <a:lstStyle/>
          <a:p>
            <a:pPr marL="0" indent="0" algn="l">
              <a:buNone/>
            </a:pPr>
            <a:r>
              <a:rPr lang="en-US" sz="1150" b="1" kern="0" spc="250" dirty="0">
                <a:solidFill>
                  <a:srgbClr val="2DD4BF"/>
                </a:solidFill>
                <a:latin typeface="Calibri" pitchFamily="34" charset="0"/>
                <a:ea typeface="Calibri" pitchFamily="34" charset="-122"/>
                <a:cs typeface="Calibri" pitchFamily="34" charset="-120"/>
              </a:rPr>
              <a:t>ĐÚC KẾT</a:t>
            </a:r>
            <a:endParaRPr lang="en-US" sz="1150" dirty="0"/>
          </a:p>
        </p:txBody>
      </p:sp>
      <p:sp>
        <p:nvSpPr>
          <p:cNvPr id="4" name="Text 2"/>
          <p:cNvSpPr/>
          <p:nvPr/>
        </p:nvSpPr>
        <p:spPr>
          <a:xfrm>
            <a:off x="566928" y="768096"/>
            <a:ext cx="11057839" cy="658368"/>
          </a:xfrm>
          <a:prstGeom prst="rect">
            <a:avLst/>
          </a:prstGeom>
          <a:noFill/>
          <a:ln/>
        </p:spPr>
        <p:txBody>
          <a:bodyPr wrap="square" lIns="0" tIns="0" rIns="0" bIns="0" rtlCol="0" anchor="ctr"/>
          <a:lstStyle/>
          <a:p>
            <a:pPr marL="0" indent="0" algn="l">
              <a:buNone/>
            </a:pPr>
            <a:r>
              <a:rPr lang="en-US" sz="2900" b="1" dirty="0">
                <a:solidFill>
                  <a:srgbClr val="F2F6FC"/>
                </a:solidFill>
                <a:latin typeface="Calibri" pitchFamily="34" charset="0"/>
                <a:ea typeface="Calibri" pitchFamily="34" charset="-122"/>
                <a:cs typeface="Calibri" pitchFamily="34" charset="-120"/>
              </a:rPr>
              <a:t>Bài Học Cốt Lõi</a:t>
            </a:r>
            <a:endParaRPr lang="en-US" sz="2900" dirty="0"/>
          </a:p>
        </p:txBody>
      </p:sp>
      <p:sp>
        <p:nvSpPr>
          <p:cNvPr id="5" name="Shape 3"/>
          <p:cNvSpPr/>
          <p:nvPr/>
        </p:nvSpPr>
        <p:spPr>
          <a:xfrm>
            <a:off x="566928" y="1783080"/>
            <a:ext cx="5349240" cy="1481328"/>
          </a:xfrm>
          <a:prstGeom prst="roundRect">
            <a:avLst>
              <a:gd name="adj" fmla="val 5556"/>
            </a:avLst>
          </a:prstGeom>
          <a:solidFill>
            <a:srgbClr val="172645"/>
          </a:solidFill>
          <a:ln w="12700">
            <a:solidFill>
              <a:srgbClr val="2C3E63"/>
            </a:solidFill>
            <a:prstDash val="solid"/>
          </a:ln>
          <a:effectLst>
            <a:outerShdw blurRad="114300" dist="50800" dir="5400000" algn="bl" rotWithShape="0">
              <a:srgbClr val="000000">
                <a:alpha val="30000"/>
              </a:srgbClr>
            </a:outerShdw>
          </a:effectLst>
        </p:spPr>
        <p:txBody>
          <a:bodyPr/>
          <a:lstStyle/>
          <a:p>
            <a:endParaRPr lang="en-US"/>
          </a:p>
        </p:txBody>
      </p:sp>
      <p:sp>
        <p:nvSpPr>
          <p:cNvPr id="6" name="Shape 4"/>
          <p:cNvSpPr/>
          <p:nvPr/>
        </p:nvSpPr>
        <p:spPr>
          <a:xfrm>
            <a:off x="804672" y="2221992"/>
            <a:ext cx="603504" cy="603504"/>
          </a:xfrm>
          <a:prstGeom prst="roundRect">
            <a:avLst>
              <a:gd name="adj" fmla="val 26000"/>
            </a:avLst>
          </a:prstGeom>
          <a:solidFill>
            <a:srgbClr val="0F766E"/>
          </a:solidFill>
          <a:ln/>
          <a:effectLst>
            <a:outerShdw blurRad="88900" dist="38100" dir="5400000" algn="bl" rotWithShape="0">
              <a:srgbClr val="000000">
                <a:alpha val="30000"/>
              </a:srgbClr>
            </a:outerShdw>
          </a:effectLst>
        </p:spPr>
        <p:txBody>
          <a:bodyPr/>
          <a:lstStyle/>
          <a:p>
            <a:endParaRPr lang="en-US"/>
          </a:p>
        </p:txBody>
      </p:sp>
      <p:pic>
        <p:nvPicPr>
          <p:cNvPr id="7" name="Image 0" descr="/tmp/build/assets/icons/FaBrain_white.png"/>
          <p:cNvPicPr>
            <a:picLocks noChangeAspect="1"/>
          </p:cNvPicPr>
          <p:nvPr/>
        </p:nvPicPr>
        <p:blipFill>
          <a:blip r:embed="rId4"/>
          <a:stretch>
            <a:fillRect/>
          </a:stretch>
        </p:blipFill>
        <p:spPr>
          <a:xfrm>
            <a:off x="961583" y="2378903"/>
            <a:ext cx="289682" cy="289682"/>
          </a:xfrm>
          <a:prstGeom prst="rect">
            <a:avLst/>
          </a:prstGeom>
        </p:spPr>
      </p:pic>
      <p:sp>
        <p:nvSpPr>
          <p:cNvPr id="8" name="Text 5"/>
          <p:cNvSpPr/>
          <p:nvPr/>
        </p:nvSpPr>
        <p:spPr>
          <a:xfrm>
            <a:off x="1554480" y="1984248"/>
            <a:ext cx="4160520" cy="411480"/>
          </a:xfrm>
          <a:prstGeom prst="rect">
            <a:avLst/>
          </a:prstGeom>
          <a:noFill/>
          <a:ln/>
        </p:spPr>
        <p:txBody>
          <a:bodyPr wrap="square" lIns="0" tIns="0" rIns="0" bIns="0" rtlCol="0" anchor="ctr"/>
          <a:lstStyle/>
          <a:p>
            <a:pPr marL="0" indent="0">
              <a:buNone/>
            </a:pPr>
            <a:r>
              <a:rPr lang="en-US" sz="1450" b="1" dirty="0">
                <a:solidFill>
                  <a:srgbClr val="F2F6FC"/>
                </a:solidFill>
                <a:latin typeface="Calibri" pitchFamily="34" charset="0"/>
                <a:ea typeface="Calibri" pitchFamily="34" charset="-122"/>
                <a:cs typeface="Calibri" pitchFamily="34" charset="-120"/>
              </a:rPr>
              <a:t>Con người định hướng, AI thực thi</a:t>
            </a:r>
            <a:endParaRPr lang="en-US" sz="1450" dirty="0"/>
          </a:p>
        </p:txBody>
      </p:sp>
      <p:sp>
        <p:nvSpPr>
          <p:cNvPr id="9" name="Text 6"/>
          <p:cNvSpPr/>
          <p:nvPr/>
        </p:nvSpPr>
        <p:spPr>
          <a:xfrm>
            <a:off x="1554480" y="2386584"/>
            <a:ext cx="4160520" cy="731520"/>
          </a:xfrm>
          <a:prstGeom prst="rect">
            <a:avLst/>
          </a:prstGeom>
          <a:noFill/>
          <a:ln/>
        </p:spPr>
        <p:txBody>
          <a:bodyPr wrap="square" lIns="0" tIns="0" rIns="0" bIns="0" rtlCol="0" anchor="t"/>
          <a:lstStyle/>
          <a:p>
            <a:pPr marL="0" indent="0">
              <a:lnSpc>
                <a:spcPct val="103000"/>
              </a:lnSpc>
              <a:buNone/>
            </a:pPr>
            <a:r>
              <a:rPr lang="en-US" sz="1130" dirty="0">
                <a:solidFill>
                  <a:srgbClr val="C6D2E2"/>
                </a:solidFill>
                <a:latin typeface="Calibri" pitchFamily="34" charset="0"/>
                <a:ea typeface="Calibri" pitchFamily="34" charset="-122"/>
                <a:cs typeface="Calibri" pitchFamily="34" charset="-120"/>
              </a:rPr>
              <a:t>Dám phản biện gợi ý dập khuôn của AI để chọn đúng hướng cảm xúc.</a:t>
            </a:r>
            <a:endParaRPr lang="en-US" sz="1130" dirty="0"/>
          </a:p>
        </p:txBody>
      </p:sp>
      <p:sp>
        <p:nvSpPr>
          <p:cNvPr id="10" name="Shape 7"/>
          <p:cNvSpPr/>
          <p:nvPr/>
        </p:nvSpPr>
        <p:spPr>
          <a:xfrm>
            <a:off x="6275527" y="1783080"/>
            <a:ext cx="5349240" cy="1481328"/>
          </a:xfrm>
          <a:prstGeom prst="roundRect">
            <a:avLst>
              <a:gd name="adj" fmla="val 5556"/>
            </a:avLst>
          </a:prstGeom>
          <a:solidFill>
            <a:srgbClr val="172645"/>
          </a:solidFill>
          <a:ln w="12700">
            <a:solidFill>
              <a:srgbClr val="2C3E63"/>
            </a:solidFill>
            <a:prstDash val="solid"/>
          </a:ln>
          <a:effectLst>
            <a:outerShdw blurRad="114300" dist="50800" dir="5400000" algn="bl" rotWithShape="0">
              <a:srgbClr val="000000">
                <a:alpha val="30000"/>
              </a:srgbClr>
            </a:outerShdw>
          </a:effectLst>
        </p:spPr>
        <p:txBody>
          <a:bodyPr/>
          <a:lstStyle/>
          <a:p>
            <a:endParaRPr lang="en-US"/>
          </a:p>
        </p:txBody>
      </p:sp>
      <p:sp>
        <p:nvSpPr>
          <p:cNvPr id="11" name="Shape 8"/>
          <p:cNvSpPr/>
          <p:nvPr/>
        </p:nvSpPr>
        <p:spPr>
          <a:xfrm>
            <a:off x="6513271" y="2221992"/>
            <a:ext cx="603504" cy="603504"/>
          </a:xfrm>
          <a:prstGeom prst="roundRect">
            <a:avLst>
              <a:gd name="adj" fmla="val 26000"/>
            </a:avLst>
          </a:prstGeom>
          <a:solidFill>
            <a:srgbClr val="6E2A30"/>
          </a:solidFill>
          <a:ln/>
          <a:effectLst>
            <a:outerShdw blurRad="88900" dist="38100" dir="5400000" algn="bl" rotWithShape="0">
              <a:srgbClr val="000000">
                <a:alpha val="30000"/>
              </a:srgbClr>
            </a:outerShdw>
          </a:effectLst>
        </p:spPr>
        <p:txBody>
          <a:bodyPr/>
          <a:lstStyle/>
          <a:p>
            <a:endParaRPr lang="en-US"/>
          </a:p>
        </p:txBody>
      </p:sp>
      <p:pic>
        <p:nvPicPr>
          <p:cNvPr id="12" name="Image 1" descr="/tmp/build/assets/icons/FaHeart_white.png"/>
          <p:cNvPicPr>
            <a:picLocks noChangeAspect="1"/>
          </p:cNvPicPr>
          <p:nvPr/>
        </p:nvPicPr>
        <p:blipFill>
          <a:blip r:embed="rId5"/>
          <a:stretch>
            <a:fillRect/>
          </a:stretch>
        </p:blipFill>
        <p:spPr>
          <a:xfrm>
            <a:off x="6670182" y="2378903"/>
            <a:ext cx="289682" cy="289682"/>
          </a:xfrm>
          <a:prstGeom prst="rect">
            <a:avLst/>
          </a:prstGeom>
        </p:spPr>
      </p:pic>
      <p:sp>
        <p:nvSpPr>
          <p:cNvPr id="13" name="Text 9"/>
          <p:cNvSpPr/>
          <p:nvPr/>
        </p:nvSpPr>
        <p:spPr>
          <a:xfrm>
            <a:off x="7263079" y="1984248"/>
            <a:ext cx="4160520" cy="411480"/>
          </a:xfrm>
          <a:prstGeom prst="rect">
            <a:avLst/>
          </a:prstGeom>
          <a:noFill/>
          <a:ln/>
        </p:spPr>
        <p:txBody>
          <a:bodyPr wrap="square" lIns="0" tIns="0" rIns="0" bIns="0" rtlCol="0" anchor="ctr"/>
          <a:lstStyle/>
          <a:p>
            <a:pPr marL="0" indent="0">
              <a:buNone/>
            </a:pPr>
            <a:r>
              <a:rPr lang="en-US" sz="1450" b="1" dirty="0">
                <a:solidFill>
                  <a:srgbClr val="F2F6FC"/>
                </a:solidFill>
                <a:latin typeface="Calibri" pitchFamily="34" charset="0"/>
                <a:ea typeface="Calibri" pitchFamily="34" charset="-122"/>
                <a:cs typeface="Calibri" pitchFamily="34" charset="-120"/>
              </a:rPr>
              <a:t>Cảm xúc thắng kiến thức</a:t>
            </a:r>
            <a:endParaRPr lang="en-US" sz="1450" dirty="0"/>
          </a:p>
        </p:txBody>
      </p:sp>
      <p:sp>
        <p:nvSpPr>
          <p:cNvPr id="14" name="Text 10"/>
          <p:cNvSpPr/>
          <p:nvPr/>
        </p:nvSpPr>
        <p:spPr>
          <a:xfrm>
            <a:off x="7263079" y="2386584"/>
            <a:ext cx="4160520" cy="731520"/>
          </a:xfrm>
          <a:prstGeom prst="rect">
            <a:avLst/>
          </a:prstGeom>
          <a:noFill/>
          <a:ln/>
        </p:spPr>
        <p:txBody>
          <a:bodyPr wrap="square" lIns="0" tIns="0" rIns="0" bIns="0" rtlCol="0" anchor="t"/>
          <a:lstStyle/>
          <a:p>
            <a:pPr marL="0" indent="0">
              <a:lnSpc>
                <a:spcPct val="103000"/>
              </a:lnSpc>
              <a:buNone/>
            </a:pPr>
            <a:r>
              <a:rPr lang="en-US" sz="1130" dirty="0">
                <a:solidFill>
                  <a:srgbClr val="C6D2E2"/>
                </a:solidFill>
                <a:latin typeface="Calibri" pitchFamily="34" charset="0"/>
                <a:ea typeface="Calibri" pitchFamily="34" charset="-122"/>
                <a:cs typeface="Calibri" pitchFamily="34" charset="-120"/>
              </a:rPr>
              <a:t>Đánh vào nỗi đau thầm kín tạo độ chạm cao hơn kiến thức chuyên sâu.</a:t>
            </a:r>
            <a:endParaRPr lang="en-US" sz="1130" dirty="0"/>
          </a:p>
        </p:txBody>
      </p:sp>
      <p:sp>
        <p:nvSpPr>
          <p:cNvPr id="15" name="Shape 11"/>
          <p:cNvSpPr/>
          <p:nvPr/>
        </p:nvSpPr>
        <p:spPr>
          <a:xfrm>
            <a:off x="566928" y="3429000"/>
            <a:ext cx="5349240" cy="1481328"/>
          </a:xfrm>
          <a:prstGeom prst="roundRect">
            <a:avLst>
              <a:gd name="adj" fmla="val 5556"/>
            </a:avLst>
          </a:prstGeom>
          <a:solidFill>
            <a:srgbClr val="172645"/>
          </a:solidFill>
          <a:ln w="12700">
            <a:solidFill>
              <a:srgbClr val="2C3E63"/>
            </a:solidFill>
            <a:prstDash val="solid"/>
          </a:ln>
          <a:effectLst>
            <a:outerShdw blurRad="114300" dist="50800" dir="5400000" algn="bl" rotWithShape="0">
              <a:srgbClr val="000000">
                <a:alpha val="30000"/>
              </a:srgbClr>
            </a:outerShdw>
          </a:effectLst>
        </p:spPr>
        <p:txBody>
          <a:bodyPr/>
          <a:lstStyle/>
          <a:p>
            <a:endParaRPr lang="en-US"/>
          </a:p>
        </p:txBody>
      </p:sp>
      <p:sp>
        <p:nvSpPr>
          <p:cNvPr id="16" name="Shape 12"/>
          <p:cNvSpPr/>
          <p:nvPr/>
        </p:nvSpPr>
        <p:spPr>
          <a:xfrm>
            <a:off x="804672" y="3867912"/>
            <a:ext cx="603504" cy="603504"/>
          </a:xfrm>
          <a:prstGeom prst="roundRect">
            <a:avLst>
              <a:gd name="adj" fmla="val 26000"/>
            </a:avLst>
          </a:prstGeom>
          <a:solidFill>
            <a:srgbClr val="155E63"/>
          </a:solidFill>
          <a:ln/>
          <a:effectLst>
            <a:outerShdw blurRad="88900" dist="38100" dir="5400000" algn="bl" rotWithShape="0">
              <a:srgbClr val="000000">
                <a:alpha val="30000"/>
              </a:srgbClr>
            </a:outerShdw>
          </a:effectLst>
        </p:spPr>
        <p:txBody>
          <a:bodyPr/>
          <a:lstStyle/>
          <a:p>
            <a:endParaRPr lang="en-US"/>
          </a:p>
        </p:txBody>
      </p:sp>
      <p:pic>
        <p:nvPicPr>
          <p:cNvPr id="17" name="Image 2" descr="/tmp/build/assets/icons/FaUsers_white.png"/>
          <p:cNvPicPr>
            <a:picLocks noChangeAspect="1"/>
          </p:cNvPicPr>
          <p:nvPr/>
        </p:nvPicPr>
        <p:blipFill>
          <a:blip r:embed="rId6"/>
          <a:stretch>
            <a:fillRect/>
          </a:stretch>
        </p:blipFill>
        <p:spPr>
          <a:xfrm>
            <a:off x="961583" y="4024823"/>
            <a:ext cx="289682" cy="289682"/>
          </a:xfrm>
          <a:prstGeom prst="rect">
            <a:avLst/>
          </a:prstGeom>
        </p:spPr>
      </p:pic>
      <p:sp>
        <p:nvSpPr>
          <p:cNvPr id="18" name="Text 13"/>
          <p:cNvSpPr/>
          <p:nvPr/>
        </p:nvSpPr>
        <p:spPr>
          <a:xfrm>
            <a:off x="1554480" y="3630168"/>
            <a:ext cx="4160520" cy="411480"/>
          </a:xfrm>
          <a:prstGeom prst="rect">
            <a:avLst/>
          </a:prstGeom>
          <a:noFill/>
          <a:ln/>
        </p:spPr>
        <p:txBody>
          <a:bodyPr wrap="square" lIns="0" tIns="0" rIns="0" bIns="0" rtlCol="0" anchor="ctr"/>
          <a:lstStyle/>
          <a:p>
            <a:pPr marL="0" indent="0">
              <a:buNone/>
            </a:pPr>
            <a:r>
              <a:rPr lang="en-US" sz="1450" b="1" dirty="0">
                <a:solidFill>
                  <a:srgbClr val="F2F6FC"/>
                </a:solidFill>
                <a:latin typeface="Calibri" pitchFamily="34" charset="0"/>
                <a:ea typeface="Calibri" pitchFamily="34" charset="-122"/>
                <a:cs typeface="Calibri" pitchFamily="34" charset="-120"/>
              </a:rPr>
              <a:t>Đồng bộ tạo nhận diện</a:t>
            </a:r>
            <a:endParaRPr lang="en-US" sz="1450" dirty="0"/>
          </a:p>
        </p:txBody>
      </p:sp>
      <p:sp>
        <p:nvSpPr>
          <p:cNvPr id="19" name="Text 14"/>
          <p:cNvSpPr/>
          <p:nvPr/>
        </p:nvSpPr>
        <p:spPr>
          <a:xfrm>
            <a:off x="1554480" y="4032504"/>
            <a:ext cx="4160520" cy="731520"/>
          </a:xfrm>
          <a:prstGeom prst="rect">
            <a:avLst/>
          </a:prstGeom>
          <a:noFill/>
          <a:ln/>
        </p:spPr>
        <p:txBody>
          <a:bodyPr wrap="square" lIns="0" tIns="0" rIns="0" bIns="0" rtlCol="0" anchor="t"/>
          <a:lstStyle/>
          <a:p>
            <a:pPr marL="0" indent="0">
              <a:lnSpc>
                <a:spcPct val="103000"/>
              </a:lnSpc>
              <a:buNone/>
            </a:pPr>
            <a:r>
              <a:rPr lang="en-US" sz="1130" dirty="0">
                <a:solidFill>
                  <a:srgbClr val="C6D2E2"/>
                </a:solidFill>
                <a:latin typeface="Calibri" pitchFamily="34" charset="0"/>
                <a:ea typeface="Calibri" pitchFamily="34" charset="-122"/>
                <a:cs typeface="Calibri" pitchFamily="34" charset="-120"/>
              </a:rPr>
              <a:t>1 concept · 2 nhân vật xuyên suốt giúp kênh nhất quán, tiết kiệm.</a:t>
            </a:r>
            <a:endParaRPr lang="en-US" sz="1130" dirty="0"/>
          </a:p>
        </p:txBody>
      </p:sp>
      <p:sp>
        <p:nvSpPr>
          <p:cNvPr id="20" name="Shape 15"/>
          <p:cNvSpPr/>
          <p:nvPr/>
        </p:nvSpPr>
        <p:spPr>
          <a:xfrm>
            <a:off x="6275527" y="3429000"/>
            <a:ext cx="5349240" cy="1481328"/>
          </a:xfrm>
          <a:prstGeom prst="roundRect">
            <a:avLst>
              <a:gd name="adj" fmla="val 5556"/>
            </a:avLst>
          </a:prstGeom>
          <a:solidFill>
            <a:srgbClr val="172645"/>
          </a:solidFill>
          <a:ln w="12700">
            <a:solidFill>
              <a:srgbClr val="2C3E63"/>
            </a:solidFill>
            <a:prstDash val="solid"/>
          </a:ln>
          <a:effectLst>
            <a:outerShdw blurRad="114300" dist="50800" dir="5400000" algn="bl" rotWithShape="0">
              <a:srgbClr val="000000">
                <a:alpha val="30000"/>
              </a:srgbClr>
            </a:outerShdw>
          </a:effectLst>
        </p:spPr>
        <p:txBody>
          <a:bodyPr/>
          <a:lstStyle/>
          <a:p>
            <a:endParaRPr lang="en-US"/>
          </a:p>
        </p:txBody>
      </p:sp>
      <p:sp>
        <p:nvSpPr>
          <p:cNvPr id="21" name="Shape 16"/>
          <p:cNvSpPr/>
          <p:nvPr/>
        </p:nvSpPr>
        <p:spPr>
          <a:xfrm>
            <a:off x="6513271" y="3867912"/>
            <a:ext cx="603504" cy="603504"/>
          </a:xfrm>
          <a:prstGeom prst="roundRect">
            <a:avLst>
              <a:gd name="adj" fmla="val 26000"/>
            </a:avLst>
          </a:prstGeom>
          <a:solidFill>
            <a:srgbClr val="13565E"/>
          </a:solidFill>
          <a:ln/>
          <a:effectLst>
            <a:outerShdw blurRad="88900" dist="38100" dir="5400000" algn="bl" rotWithShape="0">
              <a:srgbClr val="000000">
                <a:alpha val="30000"/>
              </a:srgbClr>
            </a:outerShdw>
          </a:effectLst>
        </p:spPr>
        <p:txBody>
          <a:bodyPr/>
          <a:lstStyle/>
          <a:p>
            <a:endParaRPr lang="en-US"/>
          </a:p>
        </p:txBody>
      </p:sp>
      <p:pic>
        <p:nvPicPr>
          <p:cNvPr id="22" name="Image 3" descr="/tmp/build/assets/icons/FaCogs_white.png"/>
          <p:cNvPicPr>
            <a:picLocks noChangeAspect="1"/>
          </p:cNvPicPr>
          <p:nvPr/>
        </p:nvPicPr>
        <p:blipFill>
          <a:blip r:embed="rId7"/>
          <a:stretch>
            <a:fillRect/>
          </a:stretch>
        </p:blipFill>
        <p:spPr>
          <a:xfrm>
            <a:off x="6670182" y="4024823"/>
            <a:ext cx="289682" cy="289682"/>
          </a:xfrm>
          <a:prstGeom prst="rect">
            <a:avLst/>
          </a:prstGeom>
        </p:spPr>
      </p:pic>
      <p:sp>
        <p:nvSpPr>
          <p:cNvPr id="23" name="Text 17"/>
          <p:cNvSpPr/>
          <p:nvPr/>
        </p:nvSpPr>
        <p:spPr>
          <a:xfrm>
            <a:off x="7263079" y="3630168"/>
            <a:ext cx="4160520" cy="411480"/>
          </a:xfrm>
          <a:prstGeom prst="rect">
            <a:avLst/>
          </a:prstGeom>
          <a:noFill/>
          <a:ln/>
        </p:spPr>
        <p:txBody>
          <a:bodyPr wrap="square" lIns="0" tIns="0" rIns="0" bIns="0" rtlCol="0" anchor="ctr"/>
          <a:lstStyle/>
          <a:p>
            <a:pPr marL="0" indent="0">
              <a:buNone/>
            </a:pPr>
            <a:r>
              <a:rPr lang="en-US" sz="1450" b="1" dirty="0">
                <a:solidFill>
                  <a:srgbClr val="F2F6FC"/>
                </a:solidFill>
                <a:latin typeface="Calibri" pitchFamily="34" charset="0"/>
                <a:ea typeface="Calibri" pitchFamily="34" charset="-122"/>
                <a:cs typeface="Calibri" pitchFamily="34" charset="-120"/>
              </a:rPr>
              <a:t>Tự động hóa tạo quy mô</a:t>
            </a:r>
            <a:endParaRPr lang="en-US" sz="1450" dirty="0"/>
          </a:p>
        </p:txBody>
      </p:sp>
      <p:sp>
        <p:nvSpPr>
          <p:cNvPr id="24" name="Text 18"/>
          <p:cNvSpPr/>
          <p:nvPr/>
        </p:nvSpPr>
        <p:spPr>
          <a:xfrm>
            <a:off x="7263079" y="4032504"/>
            <a:ext cx="4160520" cy="731520"/>
          </a:xfrm>
          <a:prstGeom prst="rect">
            <a:avLst/>
          </a:prstGeom>
          <a:noFill/>
          <a:ln/>
        </p:spPr>
        <p:txBody>
          <a:bodyPr wrap="square" lIns="0" tIns="0" rIns="0" bIns="0" rtlCol="0" anchor="t"/>
          <a:lstStyle/>
          <a:p>
            <a:pPr marL="0" indent="0">
              <a:lnSpc>
                <a:spcPct val="103000"/>
              </a:lnSpc>
              <a:buNone/>
            </a:pPr>
            <a:r>
              <a:rPr lang="en-US" sz="1130" dirty="0">
                <a:solidFill>
                  <a:srgbClr val="C6D2E2"/>
                </a:solidFill>
                <a:latin typeface="Calibri" pitchFamily="34" charset="0"/>
                <a:ea typeface="Calibri" pitchFamily="34" charset="-122"/>
                <a:cs typeface="Calibri" pitchFamily="34" charset="-120"/>
              </a:rPr>
              <a:t>Đóng gói Skill để nhân bản nội dung &amp; phân phối đa kênh hàng loạt.</a:t>
            </a:r>
            <a:endParaRPr lang="en-US" sz="1130" dirty="0"/>
          </a:p>
        </p:txBody>
      </p:sp>
      <p:sp>
        <p:nvSpPr>
          <p:cNvPr id="25" name="Text 19"/>
          <p:cNvSpPr/>
          <p:nvPr/>
        </p:nvSpPr>
        <p:spPr>
          <a:xfrm>
            <a:off x="566928" y="5120640"/>
            <a:ext cx="11057839" cy="502920"/>
          </a:xfrm>
          <a:prstGeom prst="rect">
            <a:avLst/>
          </a:prstGeom>
          <a:noFill/>
          <a:ln/>
        </p:spPr>
        <p:txBody>
          <a:bodyPr wrap="square" lIns="0" tIns="0" rIns="0" bIns="0" rtlCol="0" anchor="ctr"/>
          <a:lstStyle/>
          <a:p>
            <a:pPr marL="0" indent="0" algn="ctr">
              <a:buNone/>
            </a:pPr>
            <a:r>
              <a:rPr lang="en-US" sz="2200" b="1" dirty="0">
                <a:solidFill>
                  <a:srgbClr val="2DD4BF"/>
                </a:solidFill>
                <a:latin typeface="Calibri" pitchFamily="34" charset="0"/>
                <a:ea typeface="Calibri" pitchFamily="34" charset="-122"/>
                <a:cs typeface="Calibri" pitchFamily="34" charset="-120"/>
              </a:rPr>
              <a:t>Xin cảm ơn Hội đồng đã lắng nghe</a:t>
            </a:r>
            <a:endParaRPr lang="en-US" sz="2200" dirty="0"/>
          </a:p>
        </p:txBody>
      </p:sp>
      <p:sp>
        <p:nvSpPr>
          <p:cNvPr id="26" name="Text 20"/>
          <p:cNvSpPr/>
          <p:nvPr/>
        </p:nvSpPr>
        <p:spPr>
          <a:xfrm>
            <a:off x="566928" y="5650992"/>
            <a:ext cx="11057839" cy="365760"/>
          </a:xfrm>
          <a:prstGeom prst="rect">
            <a:avLst/>
          </a:prstGeom>
          <a:noFill/>
          <a:ln/>
        </p:spPr>
        <p:txBody>
          <a:bodyPr wrap="square" lIns="0" tIns="0" rIns="0" bIns="0" rtlCol="0" anchor="ctr"/>
          <a:lstStyle/>
          <a:p>
            <a:pPr marL="0" indent="0" algn="ctr">
              <a:buNone/>
            </a:pPr>
            <a:r>
              <a:rPr lang="en-US" sz="1300" dirty="0">
                <a:solidFill>
                  <a:srgbClr val="93A2B8"/>
                </a:solidFill>
                <a:latin typeface="Calibri" pitchFamily="34" charset="0"/>
                <a:ea typeface="Calibri" pitchFamily="34" charset="-122"/>
                <a:cs typeface="Calibri" pitchFamily="34" charset="-120"/>
              </a:rPr>
              <a:t>Rất mong nhận được góp ý &amp; câu hỏi từ Hội đồng Game Off Icom.</a:t>
            </a:r>
            <a:endParaRPr lang="en-US" sz="1300" dirty="0"/>
          </a:p>
        </p:txBody>
      </p:sp>
      <p:sp>
        <p:nvSpPr>
          <p:cNvPr id="27" name="Text 21"/>
          <p:cNvSpPr/>
          <p:nvPr/>
        </p:nvSpPr>
        <p:spPr>
          <a:xfrm>
            <a:off x="566928" y="6473952"/>
            <a:ext cx="5486400" cy="274320"/>
          </a:xfrm>
          <a:prstGeom prst="rect">
            <a:avLst/>
          </a:prstGeom>
          <a:noFill/>
          <a:ln/>
        </p:spPr>
        <p:txBody>
          <a:bodyPr wrap="square" lIns="0" tIns="0" rIns="0" bIns="0" rtlCol="0" anchor="ctr"/>
          <a:lstStyle/>
          <a:p>
            <a:pPr marL="0" indent="0" algn="l">
              <a:buNone/>
            </a:pPr>
            <a:r>
              <a:rPr lang="en-US" sz="850" kern="0" spc="200" dirty="0">
                <a:solidFill>
                  <a:srgbClr val="6F7E96"/>
                </a:solidFill>
                <a:latin typeface="Calibri" pitchFamily="34" charset="0"/>
                <a:ea typeface="Calibri" pitchFamily="34" charset="-122"/>
                <a:cs typeface="Calibri" pitchFamily="34" charset="-120"/>
              </a:rPr>
              <a:t>CASE STUDY · I CAN READ</a:t>
            </a:r>
            <a:endParaRPr lang="en-US" sz="850" dirty="0"/>
          </a:p>
        </p:txBody>
      </p:sp>
      <p:sp>
        <p:nvSpPr>
          <p:cNvPr id="28" name="Text 22"/>
          <p:cNvSpPr/>
          <p:nvPr/>
        </p:nvSpPr>
        <p:spPr>
          <a:xfrm>
            <a:off x="9795967" y="6473952"/>
            <a:ext cx="1828800" cy="274320"/>
          </a:xfrm>
          <a:prstGeom prst="rect">
            <a:avLst/>
          </a:prstGeom>
          <a:noFill/>
          <a:ln/>
        </p:spPr>
        <p:txBody>
          <a:bodyPr wrap="square" lIns="0" tIns="0" rIns="0" bIns="0" rtlCol="0" anchor="ctr"/>
          <a:lstStyle/>
          <a:p>
            <a:pPr marL="0" indent="0" algn="r">
              <a:buNone/>
            </a:pPr>
            <a:r>
              <a:rPr lang="en-US" sz="850" dirty="0">
                <a:solidFill>
                  <a:srgbClr val="6F7E96"/>
                </a:solidFill>
                <a:latin typeface="Calibri" pitchFamily="34" charset="0"/>
                <a:ea typeface="Calibri" pitchFamily="34" charset="-122"/>
                <a:cs typeface="Calibri" pitchFamily="34" charset="-120"/>
              </a:rPr>
              <a:t>22 / 22</a:t>
            </a:r>
            <a:endParaRPr lang="en-US" sz="8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Shape 0"/>
          <p:cNvSpPr/>
          <p:nvPr/>
        </p:nvSpPr>
        <p:spPr>
          <a:xfrm>
            <a:off x="566928" y="521208"/>
            <a:ext cx="201168" cy="68580"/>
          </a:xfrm>
          <a:prstGeom prst="rect">
            <a:avLst/>
          </a:prstGeom>
          <a:solidFill>
            <a:srgbClr val="2DD4BF"/>
          </a:solidFill>
          <a:ln/>
        </p:spPr>
        <p:txBody>
          <a:bodyPr/>
          <a:lstStyle/>
          <a:p>
            <a:endParaRPr lang="en-US"/>
          </a:p>
        </p:txBody>
      </p:sp>
      <p:sp>
        <p:nvSpPr>
          <p:cNvPr id="3" name="Text 1"/>
          <p:cNvSpPr/>
          <p:nvPr/>
        </p:nvSpPr>
        <p:spPr>
          <a:xfrm>
            <a:off x="868680" y="475488"/>
            <a:ext cx="10692079" cy="274320"/>
          </a:xfrm>
          <a:prstGeom prst="rect">
            <a:avLst/>
          </a:prstGeom>
          <a:noFill/>
          <a:ln/>
        </p:spPr>
        <p:txBody>
          <a:bodyPr wrap="square" lIns="0" tIns="0" rIns="0" bIns="0" rtlCol="0" anchor="ctr"/>
          <a:lstStyle/>
          <a:p>
            <a:pPr marL="0" indent="0" algn="l">
              <a:buNone/>
            </a:pPr>
            <a:r>
              <a:rPr lang="en-US" sz="1150" b="1" kern="0" spc="250" dirty="0">
                <a:solidFill>
                  <a:srgbClr val="2DD4BF"/>
                </a:solidFill>
                <a:latin typeface="Calibri" pitchFamily="34" charset="0"/>
                <a:ea typeface="Calibri" pitchFamily="34" charset="-122"/>
                <a:cs typeface="Calibri" pitchFamily="34" charset="-120"/>
              </a:rPr>
              <a:t>BỨC TRANH TỔNG THỂ</a:t>
            </a:r>
            <a:endParaRPr lang="en-US" sz="1150" dirty="0"/>
          </a:p>
        </p:txBody>
      </p:sp>
      <p:sp>
        <p:nvSpPr>
          <p:cNvPr id="4" name="Text 2"/>
          <p:cNvSpPr/>
          <p:nvPr/>
        </p:nvSpPr>
        <p:spPr>
          <a:xfrm>
            <a:off x="566928" y="768096"/>
            <a:ext cx="11057839" cy="658368"/>
          </a:xfrm>
          <a:prstGeom prst="rect">
            <a:avLst/>
          </a:prstGeom>
          <a:noFill/>
          <a:ln/>
        </p:spPr>
        <p:txBody>
          <a:bodyPr wrap="square" lIns="0" tIns="0" rIns="0" bIns="0" rtlCol="0" anchor="ctr"/>
          <a:lstStyle/>
          <a:p>
            <a:pPr marL="0" indent="0" algn="l">
              <a:buNone/>
            </a:pPr>
            <a:r>
              <a:rPr lang="en-US" sz="2900" b="1" dirty="0">
                <a:solidFill>
                  <a:srgbClr val="F2F6FC"/>
                </a:solidFill>
                <a:latin typeface="Calibri" pitchFamily="34" charset="0"/>
                <a:ea typeface="Calibri" pitchFamily="34" charset="-122"/>
                <a:cs typeface="Calibri" pitchFamily="34" charset="-120"/>
              </a:rPr>
              <a:t>Toàn Cảnh Quy Trình: Từ Con Số 0 Đến Khách Hàng</a:t>
            </a:r>
            <a:endParaRPr lang="en-US" sz="2900" dirty="0"/>
          </a:p>
        </p:txBody>
      </p:sp>
      <p:sp>
        <p:nvSpPr>
          <p:cNvPr id="5" name="Text 3"/>
          <p:cNvSpPr/>
          <p:nvPr/>
        </p:nvSpPr>
        <p:spPr>
          <a:xfrm>
            <a:off x="566928" y="1371600"/>
            <a:ext cx="11057839" cy="329184"/>
          </a:xfrm>
          <a:prstGeom prst="rect">
            <a:avLst/>
          </a:prstGeom>
          <a:noFill/>
          <a:ln/>
        </p:spPr>
        <p:txBody>
          <a:bodyPr wrap="square" lIns="0" tIns="0" rIns="0" bIns="0" rtlCol="0" anchor="ctr"/>
          <a:lstStyle/>
          <a:p>
            <a:pPr marL="0" indent="0" algn="l">
              <a:buNone/>
            </a:pPr>
            <a:r>
              <a:rPr lang="en-US" sz="1300" dirty="0">
                <a:solidFill>
                  <a:srgbClr val="93A2B8"/>
                </a:solidFill>
                <a:latin typeface="Calibri" pitchFamily="34" charset="0"/>
                <a:ea typeface="Calibri" pitchFamily="34" charset="-122"/>
                <a:cs typeface="Calibri" pitchFamily="34" charset="-120"/>
              </a:rPr>
              <a:t>Năm chặng nối tiếp — mỗi chặng giải một bài toán để tiến gần mục tiêu.</a:t>
            </a:r>
            <a:endParaRPr lang="en-US" sz="1300" dirty="0"/>
          </a:p>
        </p:txBody>
      </p:sp>
      <p:sp>
        <p:nvSpPr>
          <p:cNvPr id="6" name="Shape 4"/>
          <p:cNvSpPr/>
          <p:nvPr/>
        </p:nvSpPr>
        <p:spPr>
          <a:xfrm>
            <a:off x="566928" y="1783080"/>
            <a:ext cx="1993392" cy="2788920"/>
          </a:xfrm>
          <a:prstGeom prst="roundRect">
            <a:avLst>
              <a:gd name="adj" fmla="val 4128"/>
            </a:avLst>
          </a:prstGeom>
          <a:solidFill>
            <a:srgbClr val="13203B"/>
          </a:solidFill>
          <a:ln w="12700">
            <a:solidFill>
              <a:srgbClr val="2C3E63"/>
            </a:solidFill>
            <a:prstDash val="solid"/>
          </a:ln>
          <a:effectLst>
            <a:outerShdw blurRad="114300" dist="50800" dir="5400000" algn="bl" rotWithShape="0">
              <a:srgbClr val="000000">
                <a:alpha val="30000"/>
              </a:srgbClr>
            </a:outerShdw>
          </a:effectLst>
        </p:spPr>
        <p:txBody>
          <a:bodyPr/>
          <a:lstStyle/>
          <a:p>
            <a:endParaRPr lang="en-US"/>
          </a:p>
        </p:txBody>
      </p:sp>
      <p:sp>
        <p:nvSpPr>
          <p:cNvPr id="7" name="Shape 5"/>
          <p:cNvSpPr/>
          <p:nvPr/>
        </p:nvSpPr>
        <p:spPr>
          <a:xfrm>
            <a:off x="1143000" y="2057400"/>
            <a:ext cx="841248" cy="841248"/>
          </a:xfrm>
          <a:prstGeom prst="ellipse">
            <a:avLst/>
          </a:prstGeom>
          <a:solidFill>
            <a:srgbClr val="0F2A4A"/>
          </a:solidFill>
          <a:ln/>
          <a:effectLst>
            <a:outerShdw blurRad="203200" dist="50800" dir="16200000" algn="bl" rotWithShape="0">
              <a:srgbClr val="2DD4BF">
                <a:alpha val="60000"/>
              </a:srgbClr>
            </a:outerShdw>
          </a:effectLst>
        </p:spPr>
        <p:txBody>
          <a:bodyPr/>
          <a:lstStyle/>
          <a:p>
            <a:endParaRPr lang="en-US"/>
          </a:p>
        </p:txBody>
      </p:sp>
      <p:pic>
        <p:nvPicPr>
          <p:cNvPr id="8" name="Image 0" descr="/tmp/build/assets/icons/FaBrain_white.png"/>
          <p:cNvPicPr>
            <a:picLocks noChangeAspect="1"/>
          </p:cNvPicPr>
          <p:nvPr/>
        </p:nvPicPr>
        <p:blipFill>
          <a:blip r:embed="rId4"/>
          <a:stretch>
            <a:fillRect/>
          </a:stretch>
        </p:blipFill>
        <p:spPr>
          <a:xfrm>
            <a:off x="1370137" y="2284537"/>
            <a:ext cx="386974" cy="386974"/>
          </a:xfrm>
          <a:prstGeom prst="rect">
            <a:avLst/>
          </a:prstGeom>
        </p:spPr>
      </p:pic>
      <p:sp>
        <p:nvSpPr>
          <p:cNvPr id="9" name="Text 6"/>
          <p:cNvSpPr/>
          <p:nvPr/>
        </p:nvSpPr>
        <p:spPr>
          <a:xfrm>
            <a:off x="1993392" y="1947672"/>
            <a:ext cx="457200" cy="365760"/>
          </a:xfrm>
          <a:prstGeom prst="rect">
            <a:avLst/>
          </a:prstGeom>
          <a:noFill/>
          <a:ln/>
        </p:spPr>
        <p:txBody>
          <a:bodyPr wrap="square" lIns="0" tIns="0" rIns="0" bIns="0" rtlCol="0" anchor="ctr"/>
          <a:lstStyle/>
          <a:p>
            <a:pPr marL="0" indent="0" algn="ctr">
              <a:buNone/>
            </a:pPr>
            <a:r>
              <a:rPr lang="en-US" sz="1500" b="1" dirty="0">
                <a:solidFill>
                  <a:srgbClr val="2DD4BF"/>
                </a:solidFill>
                <a:latin typeface="Calibri" pitchFamily="34" charset="0"/>
                <a:ea typeface="Calibri" pitchFamily="34" charset="-122"/>
                <a:cs typeface="Calibri" pitchFamily="34" charset="-120"/>
              </a:rPr>
              <a:t>1</a:t>
            </a:r>
            <a:endParaRPr lang="en-US" sz="1500" dirty="0"/>
          </a:p>
        </p:txBody>
      </p:sp>
      <p:sp>
        <p:nvSpPr>
          <p:cNvPr id="10" name="Text 7"/>
          <p:cNvSpPr/>
          <p:nvPr/>
        </p:nvSpPr>
        <p:spPr>
          <a:xfrm>
            <a:off x="676656" y="3026664"/>
            <a:ext cx="1773936" cy="603504"/>
          </a:xfrm>
          <a:prstGeom prst="rect">
            <a:avLst/>
          </a:prstGeom>
          <a:noFill/>
          <a:ln/>
        </p:spPr>
        <p:txBody>
          <a:bodyPr wrap="square" lIns="0" tIns="0" rIns="0" bIns="0" rtlCol="0" anchor="ctr"/>
          <a:lstStyle/>
          <a:p>
            <a:pPr marL="0" indent="0" algn="ctr">
              <a:lnSpc>
                <a:spcPct val="95000"/>
              </a:lnSpc>
              <a:buNone/>
            </a:pPr>
            <a:r>
              <a:rPr lang="en-US" sz="1450" b="1" dirty="0">
                <a:solidFill>
                  <a:srgbClr val="F2F6FC"/>
                </a:solidFill>
                <a:latin typeface="Calibri" pitchFamily="34" charset="0"/>
                <a:ea typeface="Calibri" pitchFamily="34" charset="-122"/>
                <a:cs typeface="Calibri" pitchFamily="34" charset="-120"/>
              </a:rPr>
              <a:t>Chiến lược &amp; Insight</a:t>
            </a:r>
            <a:endParaRPr lang="en-US" sz="1450" dirty="0"/>
          </a:p>
        </p:txBody>
      </p:sp>
      <p:sp>
        <p:nvSpPr>
          <p:cNvPr id="11" name="Text 8"/>
          <p:cNvSpPr/>
          <p:nvPr/>
        </p:nvSpPr>
        <p:spPr>
          <a:xfrm>
            <a:off x="713232" y="3611880"/>
            <a:ext cx="1700784" cy="868680"/>
          </a:xfrm>
          <a:prstGeom prst="rect">
            <a:avLst/>
          </a:prstGeom>
          <a:noFill/>
          <a:ln/>
        </p:spPr>
        <p:txBody>
          <a:bodyPr wrap="square" lIns="0" tIns="0" rIns="0" bIns="0" rtlCol="0" anchor="t"/>
          <a:lstStyle/>
          <a:p>
            <a:pPr marL="0" indent="0" algn="ctr">
              <a:lnSpc>
                <a:spcPct val="100000"/>
              </a:lnSpc>
              <a:buNone/>
            </a:pPr>
            <a:r>
              <a:rPr lang="en-US" sz="1030" dirty="0">
                <a:solidFill>
                  <a:srgbClr val="93A2B8"/>
                </a:solidFill>
                <a:latin typeface="Calibri" pitchFamily="34" charset="0"/>
                <a:ea typeface="Calibri" pitchFamily="34" charset="-122"/>
                <a:cs typeface="Calibri" pitchFamily="34" charset="-120"/>
              </a:rPr>
              <a:t>Chọn hướng cảm xúc, khai thác nỗi đau phụ huynh</a:t>
            </a:r>
            <a:endParaRPr lang="en-US" sz="1030" dirty="0"/>
          </a:p>
        </p:txBody>
      </p:sp>
      <p:pic>
        <p:nvPicPr>
          <p:cNvPr id="12" name="Image 1" descr="/tmp/build/assets/icons/FaArrowRight_teal.png"/>
          <p:cNvPicPr>
            <a:picLocks noChangeAspect="1"/>
          </p:cNvPicPr>
          <p:nvPr/>
        </p:nvPicPr>
        <p:blipFill>
          <a:blip r:embed="rId5"/>
          <a:stretch>
            <a:fillRect/>
          </a:stretch>
        </p:blipFill>
        <p:spPr>
          <a:xfrm>
            <a:off x="2568664" y="2386584"/>
            <a:ext cx="256032" cy="256032"/>
          </a:xfrm>
          <a:prstGeom prst="rect">
            <a:avLst/>
          </a:prstGeom>
        </p:spPr>
      </p:pic>
      <p:sp>
        <p:nvSpPr>
          <p:cNvPr id="13" name="Shape 9"/>
          <p:cNvSpPr/>
          <p:nvPr/>
        </p:nvSpPr>
        <p:spPr>
          <a:xfrm>
            <a:off x="2833040" y="1783080"/>
            <a:ext cx="1993392" cy="2788920"/>
          </a:xfrm>
          <a:prstGeom prst="roundRect">
            <a:avLst>
              <a:gd name="adj" fmla="val 4128"/>
            </a:avLst>
          </a:prstGeom>
          <a:solidFill>
            <a:srgbClr val="13203B"/>
          </a:solidFill>
          <a:ln w="12700">
            <a:solidFill>
              <a:srgbClr val="2C3E63"/>
            </a:solidFill>
            <a:prstDash val="solid"/>
          </a:ln>
          <a:effectLst>
            <a:outerShdw blurRad="114300" dist="50800" dir="5400000" algn="bl" rotWithShape="0">
              <a:srgbClr val="000000">
                <a:alpha val="30000"/>
              </a:srgbClr>
            </a:outerShdw>
          </a:effectLst>
        </p:spPr>
        <p:txBody>
          <a:bodyPr/>
          <a:lstStyle/>
          <a:p>
            <a:endParaRPr lang="en-US"/>
          </a:p>
        </p:txBody>
      </p:sp>
      <p:sp>
        <p:nvSpPr>
          <p:cNvPr id="14" name="Shape 10"/>
          <p:cNvSpPr/>
          <p:nvPr/>
        </p:nvSpPr>
        <p:spPr>
          <a:xfrm>
            <a:off x="3409112" y="2057400"/>
            <a:ext cx="841248" cy="841248"/>
          </a:xfrm>
          <a:prstGeom prst="ellipse">
            <a:avLst/>
          </a:prstGeom>
          <a:solidFill>
            <a:srgbClr val="0F2A4A"/>
          </a:solidFill>
          <a:ln/>
          <a:effectLst>
            <a:outerShdw blurRad="203200" dist="50800" dir="16200000" algn="bl" rotWithShape="0">
              <a:srgbClr val="2DD4BF">
                <a:alpha val="60000"/>
              </a:srgbClr>
            </a:outerShdw>
          </a:effectLst>
        </p:spPr>
        <p:txBody>
          <a:bodyPr/>
          <a:lstStyle/>
          <a:p>
            <a:endParaRPr lang="en-US"/>
          </a:p>
        </p:txBody>
      </p:sp>
      <p:pic>
        <p:nvPicPr>
          <p:cNvPr id="15" name="Image 2" descr="/tmp/build/assets/icons/FaTheaterMasks_white.png"/>
          <p:cNvPicPr>
            <a:picLocks noChangeAspect="1"/>
          </p:cNvPicPr>
          <p:nvPr/>
        </p:nvPicPr>
        <p:blipFill>
          <a:blip r:embed="rId6"/>
          <a:stretch>
            <a:fillRect/>
          </a:stretch>
        </p:blipFill>
        <p:spPr>
          <a:xfrm>
            <a:off x="3636249" y="2284537"/>
            <a:ext cx="386974" cy="386974"/>
          </a:xfrm>
          <a:prstGeom prst="rect">
            <a:avLst/>
          </a:prstGeom>
        </p:spPr>
      </p:pic>
      <p:sp>
        <p:nvSpPr>
          <p:cNvPr id="16" name="Text 11"/>
          <p:cNvSpPr/>
          <p:nvPr/>
        </p:nvSpPr>
        <p:spPr>
          <a:xfrm>
            <a:off x="4259504" y="1947672"/>
            <a:ext cx="457200" cy="365760"/>
          </a:xfrm>
          <a:prstGeom prst="rect">
            <a:avLst/>
          </a:prstGeom>
          <a:noFill/>
          <a:ln/>
        </p:spPr>
        <p:txBody>
          <a:bodyPr wrap="square" lIns="0" tIns="0" rIns="0" bIns="0" rtlCol="0" anchor="ctr"/>
          <a:lstStyle/>
          <a:p>
            <a:pPr marL="0" indent="0" algn="ctr">
              <a:buNone/>
            </a:pPr>
            <a:r>
              <a:rPr lang="en-US" sz="1500" b="1" dirty="0">
                <a:solidFill>
                  <a:srgbClr val="2DD4BF"/>
                </a:solidFill>
                <a:latin typeface="Calibri" pitchFamily="34" charset="0"/>
                <a:ea typeface="Calibri" pitchFamily="34" charset="-122"/>
                <a:cs typeface="Calibri" pitchFamily="34" charset="-120"/>
              </a:rPr>
              <a:t>2</a:t>
            </a:r>
            <a:endParaRPr lang="en-US" sz="1500" dirty="0"/>
          </a:p>
        </p:txBody>
      </p:sp>
      <p:sp>
        <p:nvSpPr>
          <p:cNvPr id="17" name="Text 12"/>
          <p:cNvSpPr/>
          <p:nvPr/>
        </p:nvSpPr>
        <p:spPr>
          <a:xfrm>
            <a:off x="2942768" y="3026664"/>
            <a:ext cx="1773936" cy="603504"/>
          </a:xfrm>
          <a:prstGeom prst="rect">
            <a:avLst/>
          </a:prstGeom>
          <a:noFill/>
          <a:ln/>
        </p:spPr>
        <p:txBody>
          <a:bodyPr wrap="square" lIns="0" tIns="0" rIns="0" bIns="0" rtlCol="0" anchor="ctr"/>
          <a:lstStyle/>
          <a:p>
            <a:pPr marL="0" indent="0" algn="ctr">
              <a:lnSpc>
                <a:spcPct val="95000"/>
              </a:lnSpc>
              <a:buNone/>
            </a:pPr>
            <a:r>
              <a:rPr lang="en-US" sz="1450" b="1" dirty="0">
                <a:solidFill>
                  <a:srgbClr val="F2F6FC"/>
                </a:solidFill>
                <a:latin typeface="Calibri" pitchFamily="34" charset="0"/>
                <a:ea typeface="Calibri" pitchFamily="34" charset="-122"/>
                <a:cs typeface="Calibri" pitchFamily="34" charset="-120"/>
              </a:rPr>
              <a:t>Concept &amp; Nhân vật</a:t>
            </a:r>
            <a:endParaRPr lang="en-US" sz="1450" dirty="0"/>
          </a:p>
        </p:txBody>
      </p:sp>
      <p:sp>
        <p:nvSpPr>
          <p:cNvPr id="18" name="Text 13"/>
          <p:cNvSpPr/>
          <p:nvPr/>
        </p:nvSpPr>
        <p:spPr>
          <a:xfrm>
            <a:off x="2979344" y="3611880"/>
            <a:ext cx="1700784" cy="868680"/>
          </a:xfrm>
          <a:prstGeom prst="rect">
            <a:avLst/>
          </a:prstGeom>
          <a:noFill/>
          <a:ln/>
        </p:spPr>
        <p:txBody>
          <a:bodyPr wrap="square" lIns="0" tIns="0" rIns="0" bIns="0" rtlCol="0" anchor="t"/>
          <a:lstStyle/>
          <a:p>
            <a:pPr marL="0" indent="0" algn="ctr">
              <a:lnSpc>
                <a:spcPct val="100000"/>
              </a:lnSpc>
              <a:buNone/>
            </a:pPr>
            <a:r>
              <a:rPr lang="en-US" sz="1030" dirty="0">
                <a:solidFill>
                  <a:srgbClr val="93A2B8"/>
                </a:solidFill>
                <a:latin typeface="Calibri" pitchFamily="34" charset="0"/>
                <a:ea typeface="Calibri" pitchFamily="34" charset="-122"/>
                <a:cs typeface="Calibri" pitchFamily="34" charset="-120"/>
              </a:rPr>
              <a:t>Hoạt hình, 2 nhân vật Mẹ &amp; Con xuyên suốt</a:t>
            </a:r>
            <a:endParaRPr lang="en-US" sz="1030" dirty="0"/>
          </a:p>
        </p:txBody>
      </p:sp>
      <p:pic>
        <p:nvPicPr>
          <p:cNvPr id="19" name="Image 3" descr="/tmp/build/assets/icons/FaArrowRight_teal.png"/>
          <p:cNvPicPr>
            <a:picLocks noChangeAspect="1"/>
          </p:cNvPicPr>
          <p:nvPr/>
        </p:nvPicPr>
        <p:blipFill>
          <a:blip r:embed="rId5"/>
          <a:stretch>
            <a:fillRect/>
          </a:stretch>
        </p:blipFill>
        <p:spPr>
          <a:xfrm>
            <a:off x="4834776" y="2386584"/>
            <a:ext cx="256032" cy="256032"/>
          </a:xfrm>
          <a:prstGeom prst="rect">
            <a:avLst/>
          </a:prstGeom>
        </p:spPr>
      </p:pic>
      <p:sp>
        <p:nvSpPr>
          <p:cNvPr id="20" name="Shape 14"/>
          <p:cNvSpPr/>
          <p:nvPr/>
        </p:nvSpPr>
        <p:spPr>
          <a:xfrm>
            <a:off x="5099152" y="1783080"/>
            <a:ext cx="1993392" cy="2788920"/>
          </a:xfrm>
          <a:prstGeom prst="roundRect">
            <a:avLst>
              <a:gd name="adj" fmla="val 4128"/>
            </a:avLst>
          </a:prstGeom>
          <a:solidFill>
            <a:srgbClr val="13203B"/>
          </a:solidFill>
          <a:ln w="12700">
            <a:solidFill>
              <a:srgbClr val="2C3E63"/>
            </a:solidFill>
            <a:prstDash val="solid"/>
          </a:ln>
          <a:effectLst>
            <a:outerShdw blurRad="114300" dist="50800" dir="5400000" algn="bl" rotWithShape="0">
              <a:srgbClr val="000000">
                <a:alpha val="30000"/>
              </a:srgbClr>
            </a:outerShdw>
          </a:effectLst>
        </p:spPr>
        <p:txBody>
          <a:bodyPr/>
          <a:lstStyle/>
          <a:p>
            <a:endParaRPr lang="en-US"/>
          </a:p>
        </p:txBody>
      </p:sp>
      <p:sp>
        <p:nvSpPr>
          <p:cNvPr id="21" name="Shape 15"/>
          <p:cNvSpPr/>
          <p:nvPr/>
        </p:nvSpPr>
        <p:spPr>
          <a:xfrm>
            <a:off x="5675224" y="2057400"/>
            <a:ext cx="841248" cy="841248"/>
          </a:xfrm>
          <a:prstGeom prst="ellipse">
            <a:avLst/>
          </a:prstGeom>
          <a:solidFill>
            <a:srgbClr val="0F2A4A"/>
          </a:solidFill>
          <a:ln/>
          <a:effectLst>
            <a:outerShdw blurRad="203200" dist="50800" dir="16200000" algn="bl" rotWithShape="0">
              <a:srgbClr val="2DD4BF">
                <a:alpha val="60000"/>
              </a:srgbClr>
            </a:outerShdw>
          </a:effectLst>
        </p:spPr>
        <p:txBody>
          <a:bodyPr/>
          <a:lstStyle/>
          <a:p>
            <a:endParaRPr lang="en-US"/>
          </a:p>
        </p:txBody>
      </p:sp>
      <p:pic>
        <p:nvPicPr>
          <p:cNvPr id="22" name="Image 4" descr="/tmp/build/assets/icons/FaFilm_white.png"/>
          <p:cNvPicPr>
            <a:picLocks noChangeAspect="1"/>
          </p:cNvPicPr>
          <p:nvPr/>
        </p:nvPicPr>
        <p:blipFill>
          <a:blip r:embed="rId7"/>
          <a:stretch>
            <a:fillRect/>
          </a:stretch>
        </p:blipFill>
        <p:spPr>
          <a:xfrm>
            <a:off x="5902361" y="2284537"/>
            <a:ext cx="386974" cy="386974"/>
          </a:xfrm>
          <a:prstGeom prst="rect">
            <a:avLst/>
          </a:prstGeom>
        </p:spPr>
      </p:pic>
      <p:sp>
        <p:nvSpPr>
          <p:cNvPr id="23" name="Text 16"/>
          <p:cNvSpPr/>
          <p:nvPr/>
        </p:nvSpPr>
        <p:spPr>
          <a:xfrm>
            <a:off x="6525616" y="1947672"/>
            <a:ext cx="457200" cy="365760"/>
          </a:xfrm>
          <a:prstGeom prst="rect">
            <a:avLst/>
          </a:prstGeom>
          <a:noFill/>
          <a:ln/>
        </p:spPr>
        <p:txBody>
          <a:bodyPr wrap="square" lIns="0" tIns="0" rIns="0" bIns="0" rtlCol="0" anchor="ctr"/>
          <a:lstStyle/>
          <a:p>
            <a:pPr marL="0" indent="0" algn="ctr">
              <a:buNone/>
            </a:pPr>
            <a:r>
              <a:rPr lang="en-US" sz="1500" b="1" dirty="0">
                <a:solidFill>
                  <a:srgbClr val="2DD4BF"/>
                </a:solidFill>
                <a:latin typeface="Calibri" pitchFamily="34" charset="0"/>
                <a:ea typeface="Calibri" pitchFamily="34" charset="-122"/>
                <a:cs typeface="Calibri" pitchFamily="34" charset="-120"/>
              </a:rPr>
              <a:t>3</a:t>
            </a:r>
            <a:endParaRPr lang="en-US" sz="1500" dirty="0"/>
          </a:p>
        </p:txBody>
      </p:sp>
      <p:sp>
        <p:nvSpPr>
          <p:cNvPr id="24" name="Text 17"/>
          <p:cNvSpPr/>
          <p:nvPr/>
        </p:nvSpPr>
        <p:spPr>
          <a:xfrm>
            <a:off x="5208880" y="3026664"/>
            <a:ext cx="1773936" cy="603504"/>
          </a:xfrm>
          <a:prstGeom prst="rect">
            <a:avLst/>
          </a:prstGeom>
          <a:noFill/>
          <a:ln/>
        </p:spPr>
        <p:txBody>
          <a:bodyPr wrap="square" lIns="0" tIns="0" rIns="0" bIns="0" rtlCol="0" anchor="ctr"/>
          <a:lstStyle/>
          <a:p>
            <a:pPr marL="0" indent="0" algn="ctr">
              <a:lnSpc>
                <a:spcPct val="95000"/>
              </a:lnSpc>
              <a:buNone/>
            </a:pPr>
            <a:r>
              <a:rPr lang="en-US" sz="1450" b="1" dirty="0">
                <a:solidFill>
                  <a:srgbClr val="F2F6FC"/>
                </a:solidFill>
                <a:latin typeface="Calibri" pitchFamily="34" charset="0"/>
                <a:ea typeface="Calibri" pitchFamily="34" charset="-122"/>
                <a:cs typeface="Calibri" pitchFamily="34" charset="-120"/>
              </a:rPr>
              <a:t>Sản xuất bằng AI</a:t>
            </a:r>
            <a:endParaRPr lang="en-US" sz="1450" dirty="0"/>
          </a:p>
        </p:txBody>
      </p:sp>
      <p:sp>
        <p:nvSpPr>
          <p:cNvPr id="25" name="Text 18"/>
          <p:cNvSpPr/>
          <p:nvPr/>
        </p:nvSpPr>
        <p:spPr>
          <a:xfrm>
            <a:off x="5245456" y="3611880"/>
            <a:ext cx="1700784" cy="868680"/>
          </a:xfrm>
          <a:prstGeom prst="rect">
            <a:avLst/>
          </a:prstGeom>
          <a:noFill/>
          <a:ln/>
        </p:spPr>
        <p:txBody>
          <a:bodyPr wrap="square" lIns="0" tIns="0" rIns="0" bIns="0" rtlCol="0" anchor="t"/>
          <a:lstStyle/>
          <a:p>
            <a:pPr marL="0" indent="0" algn="ctr">
              <a:lnSpc>
                <a:spcPct val="100000"/>
              </a:lnSpc>
              <a:buNone/>
            </a:pPr>
            <a:r>
              <a:rPr lang="en-US" sz="1030" dirty="0">
                <a:solidFill>
                  <a:srgbClr val="93A2B8"/>
                </a:solidFill>
                <a:latin typeface="Calibri" pitchFamily="34" charset="0"/>
                <a:ea typeface="Calibri" pitchFamily="34" charset="-122"/>
                <a:cs typeface="Calibri" pitchFamily="34" charset="-120"/>
              </a:rPr>
              <a:t>Storyboard + Nano Banana 2 giữ nhân vật</a:t>
            </a:r>
            <a:endParaRPr lang="en-US" sz="1030" dirty="0"/>
          </a:p>
        </p:txBody>
      </p:sp>
      <p:pic>
        <p:nvPicPr>
          <p:cNvPr id="26" name="Image 5" descr="/tmp/build/assets/icons/FaArrowRight_teal.png"/>
          <p:cNvPicPr>
            <a:picLocks noChangeAspect="1"/>
          </p:cNvPicPr>
          <p:nvPr/>
        </p:nvPicPr>
        <p:blipFill>
          <a:blip r:embed="rId5"/>
          <a:stretch>
            <a:fillRect/>
          </a:stretch>
        </p:blipFill>
        <p:spPr>
          <a:xfrm>
            <a:off x="7100888" y="2386584"/>
            <a:ext cx="256032" cy="256032"/>
          </a:xfrm>
          <a:prstGeom prst="rect">
            <a:avLst/>
          </a:prstGeom>
        </p:spPr>
      </p:pic>
      <p:sp>
        <p:nvSpPr>
          <p:cNvPr id="27" name="Shape 19"/>
          <p:cNvSpPr/>
          <p:nvPr/>
        </p:nvSpPr>
        <p:spPr>
          <a:xfrm>
            <a:off x="7365263" y="1783080"/>
            <a:ext cx="1993392" cy="2788920"/>
          </a:xfrm>
          <a:prstGeom prst="roundRect">
            <a:avLst>
              <a:gd name="adj" fmla="val 4128"/>
            </a:avLst>
          </a:prstGeom>
          <a:solidFill>
            <a:srgbClr val="13203B"/>
          </a:solidFill>
          <a:ln w="12700">
            <a:solidFill>
              <a:srgbClr val="2C3E63"/>
            </a:solidFill>
            <a:prstDash val="solid"/>
          </a:ln>
          <a:effectLst>
            <a:outerShdw blurRad="114300" dist="50800" dir="5400000" algn="bl" rotWithShape="0">
              <a:srgbClr val="000000">
                <a:alpha val="30000"/>
              </a:srgbClr>
            </a:outerShdw>
          </a:effectLst>
        </p:spPr>
        <p:txBody>
          <a:bodyPr/>
          <a:lstStyle/>
          <a:p>
            <a:endParaRPr lang="en-US"/>
          </a:p>
        </p:txBody>
      </p:sp>
      <p:sp>
        <p:nvSpPr>
          <p:cNvPr id="28" name="Shape 20"/>
          <p:cNvSpPr/>
          <p:nvPr/>
        </p:nvSpPr>
        <p:spPr>
          <a:xfrm>
            <a:off x="7941335" y="2057400"/>
            <a:ext cx="841248" cy="841248"/>
          </a:xfrm>
          <a:prstGeom prst="ellipse">
            <a:avLst/>
          </a:prstGeom>
          <a:solidFill>
            <a:srgbClr val="0F2A4A"/>
          </a:solidFill>
          <a:ln/>
          <a:effectLst>
            <a:outerShdw blurRad="203200" dist="50800" dir="16200000" algn="bl" rotWithShape="0">
              <a:srgbClr val="2DD4BF">
                <a:alpha val="60000"/>
              </a:srgbClr>
            </a:outerShdw>
          </a:effectLst>
        </p:spPr>
        <p:txBody>
          <a:bodyPr/>
          <a:lstStyle/>
          <a:p>
            <a:endParaRPr lang="en-US"/>
          </a:p>
        </p:txBody>
      </p:sp>
      <p:pic>
        <p:nvPicPr>
          <p:cNvPr id="29" name="Image 6" descr="/tmp/build/assets/icons/FaCogs_white.png"/>
          <p:cNvPicPr>
            <a:picLocks noChangeAspect="1"/>
          </p:cNvPicPr>
          <p:nvPr/>
        </p:nvPicPr>
        <p:blipFill>
          <a:blip r:embed="rId8"/>
          <a:stretch>
            <a:fillRect/>
          </a:stretch>
        </p:blipFill>
        <p:spPr>
          <a:xfrm>
            <a:off x="8168472" y="2284537"/>
            <a:ext cx="386974" cy="386974"/>
          </a:xfrm>
          <a:prstGeom prst="rect">
            <a:avLst/>
          </a:prstGeom>
        </p:spPr>
      </p:pic>
      <p:sp>
        <p:nvSpPr>
          <p:cNvPr id="30" name="Text 21"/>
          <p:cNvSpPr/>
          <p:nvPr/>
        </p:nvSpPr>
        <p:spPr>
          <a:xfrm>
            <a:off x="8791727" y="1947672"/>
            <a:ext cx="457200" cy="365760"/>
          </a:xfrm>
          <a:prstGeom prst="rect">
            <a:avLst/>
          </a:prstGeom>
          <a:noFill/>
          <a:ln/>
        </p:spPr>
        <p:txBody>
          <a:bodyPr wrap="square" lIns="0" tIns="0" rIns="0" bIns="0" rtlCol="0" anchor="ctr"/>
          <a:lstStyle/>
          <a:p>
            <a:pPr marL="0" indent="0" algn="ctr">
              <a:buNone/>
            </a:pPr>
            <a:r>
              <a:rPr lang="en-US" sz="1500" b="1" dirty="0">
                <a:solidFill>
                  <a:srgbClr val="2DD4BF"/>
                </a:solidFill>
                <a:latin typeface="Calibri" pitchFamily="34" charset="0"/>
                <a:ea typeface="Calibri" pitchFamily="34" charset="-122"/>
                <a:cs typeface="Calibri" pitchFamily="34" charset="-120"/>
              </a:rPr>
              <a:t>4</a:t>
            </a:r>
            <a:endParaRPr lang="en-US" sz="1500" dirty="0"/>
          </a:p>
        </p:txBody>
      </p:sp>
      <p:sp>
        <p:nvSpPr>
          <p:cNvPr id="31" name="Text 22"/>
          <p:cNvSpPr/>
          <p:nvPr/>
        </p:nvSpPr>
        <p:spPr>
          <a:xfrm>
            <a:off x="7474991" y="3026664"/>
            <a:ext cx="1773936" cy="603504"/>
          </a:xfrm>
          <a:prstGeom prst="rect">
            <a:avLst/>
          </a:prstGeom>
          <a:noFill/>
          <a:ln/>
        </p:spPr>
        <p:txBody>
          <a:bodyPr wrap="square" lIns="0" tIns="0" rIns="0" bIns="0" rtlCol="0" anchor="ctr"/>
          <a:lstStyle/>
          <a:p>
            <a:pPr marL="0" indent="0" algn="ctr">
              <a:lnSpc>
                <a:spcPct val="95000"/>
              </a:lnSpc>
              <a:buNone/>
            </a:pPr>
            <a:r>
              <a:rPr lang="en-US" sz="1450" b="1" dirty="0">
                <a:solidFill>
                  <a:srgbClr val="F2F6FC"/>
                </a:solidFill>
                <a:latin typeface="Calibri" pitchFamily="34" charset="0"/>
                <a:ea typeface="Calibri" pitchFamily="34" charset="-122"/>
                <a:cs typeface="Calibri" pitchFamily="34" charset="-120"/>
              </a:rPr>
              <a:t>Tự động hóa</a:t>
            </a:r>
            <a:endParaRPr lang="en-US" sz="1450" dirty="0"/>
          </a:p>
        </p:txBody>
      </p:sp>
      <p:sp>
        <p:nvSpPr>
          <p:cNvPr id="32" name="Text 23"/>
          <p:cNvSpPr/>
          <p:nvPr/>
        </p:nvSpPr>
        <p:spPr>
          <a:xfrm>
            <a:off x="7511567" y="3611880"/>
            <a:ext cx="1700784" cy="868680"/>
          </a:xfrm>
          <a:prstGeom prst="rect">
            <a:avLst/>
          </a:prstGeom>
          <a:noFill/>
          <a:ln/>
        </p:spPr>
        <p:txBody>
          <a:bodyPr wrap="square" lIns="0" tIns="0" rIns="0" bIns="0" rtlCol="0" anchor="t"/>
          <a:lstStyle/>
          <a:p>
            <a:pPr marL="0" indent="0" algn="ctr">
              <a:lnSpc>
                <a:spcPct val="100000"/>
              </a:lnSpc>
              <a:buNone/>
            </a:pPr>
            <a:r>
              <a:rPr lang="en-US" sz="1030" dirty="0">
                <a:solidFill>
                  <a:srgbClr val="93A2B8"/>
                </a:solidFill>
                <a:latin typeface="Calibri" pitchFamily="34" charset="0"/>
                <a:ea typeface="Calibri" pitchFamily="34" charset="-122"/>
                <a:cs typeface="Calibri" pitchFamily="34" charset="-120"/>
              </a:rPr>
              <a:t>Đóng gói Skill, nhân bản hàng loạt</a:t>
            </a:r>
            <a:endParaRPr lang="en-US" sz="1030" dirty="0"/>
          </a:p>
        </p:txBody>
      </p:sp>
      <p:pic>
        <p:nvPicPr>
          <p:cNvPr id="33" name="Image 7" descr="/tmp/build/assets/icons/FaArrowRight_teal.png"/>
          <p:cNvPicPr>
            <a:picLocks noChangeAspect="1"/>
          </p:cNvPicPr>
          <p:nvPr/>
        </p:nvPicPr>
        <p:blipFill>
          <a:blip r:embed="rId5"/>
          <a:stretch>
            <a:fillRect/>
          </a:stretch>
        </p:blipFill>
        <p:spPr>
          <a:xfrm>
            <a:off x="9366999" y="2386584"/>
            <a:ext cx="256032" cy="256032"/>
          </a:xfrm>
          <a:prstGeom prst="rect">
            <a:avLst/>
          </a:prstGeom>
        </p:spPr>
      </p:pic>
      <p:sp>
        <p:nvSpPr>
          <p:cNvPr id="34" name="Shape 24"/>
          <p:cNvSpPr/>
          <p:nvPr/>
        </p:nvSpPr>
        <p:spPr>
          <a:xfrm>
            <a:off x="9631375" y="1783080"/>
            <a:ext cx="1993392" cy="2788920"/>
          </a:xfrm>
          <a:prstGeom prst="roundRect">
            <a:avLst>
              <a:gd name="adj" fmla="val 4128"/>
            </a:avLst>
          </a:prstGeom>
          <a:solidFill>
            <a:srgbClr val="13203B"/>
          </a:solidFill>
          <a:ln w="12700">
            <a:solidFill>
              <a:srgbClr val="2C3E63"/>
            </a:solidFill>
            <a:prstDash val="solid"/>
          </a:ln>
          <a:effectLst>
            <a:outerShdw blurRad="114300" dist="50800" dir="5400000" algn="bl" rotWithShape="0">
              <a:srgbClr val="000000">
                <a:alpha val="30000"/>
              </a:srgbClr>
            </a:outerShdw>
          </a:effectLst>
        </p:spPr>
        <p:txBody>
          <a:bodyPr/>
          <a:lstStyle/>
          <a:p>
            <a:endParaRPr lang="en-US"/>
          </a:p>
        </p:txBody>
      </p:sp>
      <p:sp>
        <p:nvSpPr>
          <p:cNvPr id="35" name="Shape 25"/>
          <p:cNvSpPr/>
          <p:nvPr/>
        </p:nvSpPr>
        <p:spPr>
          <a:xfrm>
            <a:off x="10207447" y="2057400"/>
            <a:ext cx="841248" cy="841248"/>
          </a:xfrm>
          <a:prstGeom prst="ellipse">
            <a:avLst/>
          </a:prstGeom>
          <a:solidFill>
            <a:srgbClr val="0F2A4A"/>
          </a:solidFill>
          <a:ln/>
          <a:effectLst>
            <a:outerShdw blurRad="203200" dist="50800" dir="16200000" algn="bl" rotWithShape="0">
              <a:srgbClr val="2DD4BF">
                <a:alpha val="60000"/>
              </a:srgbClr>
            </a:outerShdw>
          </a:effectLst>
        </p:spPr>
        <p:txBody>
          <a:bodyPr/>
          <a:lstStyle/>
          <a:p>
            <a:endParaRPr lang="en-US"/>
          </a:p>
        </p:txBody>
      </p:sp>
      <p:pic>
        <p:nvPicPr>
          <p:cNvPr id="36" name="Image 8" descr="/tmp/build/assets/icons/FaBullhorn_white.png"/>
          <p:cNvPicPr>
            <a:picLocks noChangeAspect="1"/>
          </p:cNvPicPr>
          <p:nvPr/>
        </p:nvPicPr>
        <p:blipFill>
          <a:blip r:embed="rId9"/>
          <a:stretch>
            <a:fillRect/>
          </a:stretch>
        </p:blipFill>
        <p:spPr>
          <a:xfrm>
            <a:off x="10434584" y="2284537"/>
            <a:ext cx="386974" cy="386974"/>
          </a:xfrm>
          <a:prstGeom prst="rect">
            <a:avLst/>
          </a:prstGeom>
        </p:spPr>
      </p:pic>
      <p:sp>
        <p:nvSpPr>
          <p:cNvPr id="37" name="Text 26"/>
          <p:cNvSpPr/>
          <p:nvPr/>
        </p:nvSpPr>
        <p:spPr>
          <a:xfrm>
            <a:off x="11057839" y="1947672"/>
            <a:ext cx="457200" cy="365760"/>
          </a:xfrm>
          <a:prstGeom prst="rect">
            <a:avLst/>
          </a:prstGeom>
          <a:noFill/>
          <a:ln/>
        </p:spPr>
        <p:txBody>
          <a:bodyPr wrap="square" lIns="0" tIns="0" rIns="0" bIns="0" rtlCol="0" anchor="ctr"/>
          <a:lstStyle/>
          <a:p>
            <a:pPr marL="0" indent="0" algn="ctr">
              <a:buNone/>
            </a:pPr>
            <a:r>
              <a:rPr lang="en-US" sz="1500" b="1" dirty="0">
                <a:solidFill>
                  <a:srgbClr val="2DD4BF"/>
                </a:solidFill>
                <a:latin typeface="Calibri" pitchFamily="34" charset="0"/>
                <a:ea typeface="Calibri" pitchFamily="34" charset="-122"/>
                <a:cs typeface="Calibri" pitchFamily="34" charset="-120"/>
              </a:rPr>
              <a:t>5</a:t>
            </a:r>
            <a:endParaRPr lang="en-US" sz="1500" dirty="0"/>
          </a:p>
        </p:txBody>
      </p:sp>
      <p:sp>
        <p:nvSpPr>
          <p:cNvPr id="38" name="Text 27"/>
          <p:cNvSpPr/>
          <p:nvPr/>
        </p:nvSpPr>
        <p:spPr>
          <a:xfrm>
            <a:off x="9741103" y="3026664"/>
            <a:ext cx="1773936" cy="603504"/>
          </a:xfrm>
          <a:prstGeom prst="rect">
            <a:avLst/>
          </a:prstGeom>
          <a:noFill/>
          <a:ln/>
        </p:spPr>
        <p:txBody>
          <a:bodyPr wrap="square" lIns="0" tIns="0" rIns="0" bIns="0" rtlCol="0" anchor="ctr"/>
          <a:lstStyle/>
          <a:p>
            <a:pPr marL="0" indent="0" algn="ctr">
              <a:lnSpc>
                <a:spcPct val="95000"/>
              </a:lnSpc>
              <a:buNone/>
            </a:pPr>
            <a:r>
              <a:rPr lang="en-US" sz="1450" b="1" dirty="0">
                <a:solidFill>
                  <a:srgbClr val="F2F6FC"/>
                </a:solidFill>
                <a:latin typeface="Calibri" pitchFamily="34" charset="0"/>
                <a:ea typeface="Calibri" pitchFamily="34" charset="-122"/>
                <a:cs typeface="Calibri" pitchFamily="34" charset="-120"/>
              </a:rPr>
              <a:t>Vận hành &amp; Kết quả</a:t>
            </a:r>
            <a:endParaRPr lang="en-US" sz="1450" dirty="0"/>
          </a:p>
        </p:txBody>
      </p:sp>
      <p:sp>
        <p:nvSpPr>
          <p:cNvPr id="39" name="Text 28"/>
          <p:cNvSpPr/>
          <p:nvPr/>
        </p:nvSpPr>
        <p:spPr>
          <a:xfrm>
            <a:off x="9777679" y="3611880"/>
            <a:ext cx="1700784" cy="868680"/>
          </a:xfrm>
          <a:prstGeom prst="rect">
            <a:avLst/>
          </a:prstGeom>
          <a:noFill/>
          <a:ln/>
        </p:spPr>
        <p:txBody>
          <a:bodyPr wrap="square" lIns="0" tIns="0" rIns="0" bIns="0" rtlCol="0" anchor="t"/>
          <a:lstStyle/>
          <a:p>
            <a:pPr marL="0" indent="0" algn="ctr">
              <a:lnSpc>
                <a:spcPct val="100000"/>
              </a:lnSpc>
              <a:buNone/>
            </a:pPr>
            <a:r>
              <a:rPr lang="en-US" sz="1030" dirty="0">
                <a:solidFill>
                  <a:srgbClr val="93A2B8"/>
                </a:solidFill>
                <a:latin typeface="Calibri" pitchFamily="34" charset="0"/>
                <a:ea typeface="Calibri" pitchFamily="34" charset="-122"/>
                <a:cs typeface="Calibri" pitchFamily="34" charset="-120"/>
              </a:rPr>
              <a:t>Đăng đa kênh tự động + Vít Ads</a:t>
            </a:r>
            <a:endParaRPr lang="en-US" sz="1030" dirty="0"/>
          </a:p>
        </p:txBody>
      </p:sp>
      <p:sp>
        <p:nvSpPr>
          <p:cNvPr id="40" name="Shape 29"/>
          <p:cNvSpPr/>
          <p:nvPr/>
        </p:nvSpPr>
        <p:spPr>
          <a:xfrm>
            <a:off x="566928" y="4983480"/>
            <a:ext cx="11057839" cy="1051560"/>
          </a:xfrm>
          <a:prstGeom prst="roundRect">
            <a:avLst>
              <a:gd name="adj" fmla="val 7826"/>
            </a:avLst>
          </a:prstGeom>
          <a:solidFill>
            <a:srgbClr val="172645"/>
          </a:solidFill>
          <a:ln w="12700">
            <a:solidFill>
              <a:srgbClr val="2C3E63"/>
            </a:solidFill>
            <a:prstDash val="solid"/>
          </a:ln>
          <a:effectLst>
            <a:outerShdw blurRad="114300" dist="50800" dir="5400000" algn="bl" rotWithShape="0">
              <a:srgbClr val="000000">
                <a:alpha val="30000"/>
              </a:srgbClr>
            </a:outerShdw>
          </a:effectLst>
        </p:spPr>
        <p:txBody>
          <a:bodyPr/>
          <a:lstStyle/>
          <a:p>
            <a:endParaRPr lang="en-US"/>
          </a:p>
        </p:txBody>
      </p:sp>
      <p:sp>
        <p:nvSpPr>
          <p:cNvPr id="41" name="Text 30"/>
          <p:cNvSpPr/>
          <p:nvPr/>
        </p:nvSpPr>
        <p:spPr>
          <a:xfrm>
            <a:off x="749808" y="5129784"/>
            <a:ext cx="2398700" cy="457200"/>
          </a:xfrm>
          <a:prstGeom prst="rect">
            <a:avLst/>
          </a:prstGeom>
          <a:noFill/>
          <a:ln/>
        </p:spPr>
        <p:txBody>
          <a:bodyPr wrap="square" lIns="0" tIns="0" rIns="0" bIns="0" rtlCol="0" anchor="ctr"/>
          <a:lstStyle/>
          <a:p>
            <a:pPr marL="0" indent="0" algn="ctr">
              <a:buNone/>
            </a:pPr>
            <a:r>
              <a:rPr lang="en-US" sz="2600" b="1" dirty="0">
                <a:solidFill>
                  <a:srgbClr val="2DD4BF"/>
                </a:solidFill>
                <a:latin typeface="Calibri" pitchFamily="34" charset="0"/>
                <a:ea typeface="Calibri" pitchFamily="34" charset="-122"/>
                <a:cs typeface="Calibri" pitchFamily="34" charset="-120"/>
              </a:rPr>
              <a:t>0</a:t>
            </a:r>
            <a:endParaRPr lang="en-US" sz="2600" dirty="0"/>
          </a:p>
        </p:txBody>
      </p:sp>
      <p:sp>
        <p:nvSpPr>
          <p:cNvPr id="42" name="Text 31"/>
          <p:cNvSpPr/>
          <p:nvPr/>
        </p:nvSpPr>
        <p:spPr>
          <a:xfrm>
            <a:off x="749808" y="5605272"/>
            <a:ext cx="2398700" cy="365760"/>
          </a:xfrm>
          <a:prstGeom prst="rect">
            <a:avLst/>
          </a:prstGeom>
          <a:noFill/>
          <a:ln/>
        </p:spPr>
        <p:txBody>
          <a:bodyPr wrap="square" lIns="0" tIns="0" rIns="0" bIns="0" rtlCol="0" anchor="t"/>
          <a:lstStyle/>
          <a:p>
            <a:pPr marL="0" indent="0" algn="ctr">
              <a:buNone/>
            </a:pPr>
            <a:r>
              <a:rPr lang="en-US" sz="1050" dirty="0">
                <a:solidFill>
                  <a:srgbClr val="93A2B8"/>
                </a:solidFill>
                <a:latin typeface="Calibri" pitchFamily="34" charset="0"/>
                <a:ea typeface="Calibri" pitchFamily="34" charset="-122"/>
                <a:cs typeface="Calibri" pitchFamily="34" charset="-120"/>
              </a:rPr>
              <a:t>Nền móng Marketing lúc khởi điểm</a:t>
            </a:r>
            <a:endParaRPr lang="en-US" sz="1050" dirty="0"/>
          </a:p>
        </p:txBody>
      </p:sp>
      <p:sp>
        <p:nvSpPr>
          <p:cNvPr id="43" name="Shape 32"/>
          <p:cNvSpPr/>
          <p:nvPr/>
        </p:nvSpPr>
        <p:spPr>
          <a:xfrm>
            <a:off x="3331388" y="5184648"/>
            <a:ext cx="0" cy="649224"/>
          </a:xfrm>
          <a:prstGeom prst="line">
            <a:avLst/>
          </a:prstGeom>
          <a:noFill/>
          <a:ln w="12700">
            <a:solidFill>
              <a:srgbClr val="2C3E63"/>
            </a:solidFill>
            <a:prstDash val="solid"/>
          </a:ln>
        </p:spPr>
        <p:txBody>
          <a:bodyPr/>
          <a:lstStyle/>
          <a:p>
            <a:endParaRPr lang="en-US"/>
          </a:p>
        </p:txBody>
      </p:sp>
      <p:sp>
        <p:nvSpPr>
          <p:cNvPr id="44" name="Text 33"/>
          <p:cNvSpPr/>
          <p:nvPr/>
        </p:nvSpPr>
        <p:spPr>
          <a:xfrm>
            <a:off x="3514268" y="5129784"/>
            <a:ext cx="2398700" cy="457200"/>
          </a:xfrm>
          <a:prstGeom prst="rect">
            <a:avLst/>
          </a:prstGeom>
          <a:noFill/>
          <a:ln/>
        </p:spPr>
        <p:txBody>
          <a:bodyPr wrap="square" lIns="0" tIns="0" rIns="0" bIns="0" rtlCol="0" anchor="ctr"/>
          <a:lstStyle/>
          <a:p>
            <a:pPr marL="0" indent="0" algn="ctr">
              <a:buNone/>
            </a:pPr>
            <a:r>
              <a:rPr lang="en-US" sz="2600" b="1" dirty="0">
                <a:solidFill>
                  <a:srgbClr val="2DD4BF"/>
                </a:solidFill>
                <a:latin typeface="Calibri" pitchFamily="34" charset="0"/>
                <a:ea typeface="Calibri" pitchFamily="34" charset="-122"/>
                <a:cs typeface="Calibri" pitchFamily="34" charset="-120"/>
              </a:rPr>
              <a:t>3 tháng</a:t>
            </a:r>
            <a:endParaRPr lang="en-US" sz="2600" dirty="0"/>
          </a:p>
        </p:txBody>
      </p:sp>
      <p:sp>
        <p:nvSpPr>
          <p:cNvPr id="45" name="Text 34"/>
          <p:cNvSpPr/>
          <p:nvPr/>
        </p:nvSpPr>
        <p:spPr>
          <a:xfrm>
            <a:off x="3514268" y="5605272"/>
            <a:ext cx="2398700" cy="365760"/>
          </a:xfrm>
          <a:prstGeom prst="rect">
            <a:avLst/>
          </a:prstGeom>
          <a:noFill/>
          <a:ln/>
        </p:spPr>
        <p:txBody>
          <a:bodyPr wrap="square" lIns="0" tIns="0" rIns="0" bIns="0" rtlCol="0" anchor="t"/>
          <a:lstStyle/>
          <a:p>
            <a:pPr marL="0" indent="0" algn="ctr">
              <a:buNone/>
            </a:pPr>
            <a:r>
              <a:rPr lang="en-US" sz="1050" dirty="0">
                <a:solidFill>
                  <a:srgbClr val="93A2B8"/>
                </a:solidFill>
                <a:latin typeface="Calibri" pitchFamily="34" charset="0"/>
                <a:ea typeface="Calibri" pitchFamily="34" charset="-122"/>
                <a:cs typeface="Calibri" pitchFamily="34" charset="-120"/>
              </a:rPr>
              <a:t>Thời gian xây dựng hệ thống</a:t>
            </a:r>
            <a:endParaRPr lang="en-US" sz="1050" dirty="0"/>
          </a:p>
        </p:txBody>
      </p:sp>
      <p:sp>
        <p:nvSpPr>
          <p:cNvPr id="46" name="Shape 35"/>
          <p:cNvSpPr/>
          <p:nvPr/>
        </p:nvSpPr>
        <p:spPr>
          <a:xfrm>
            <a:off x="6095848" y="5184648"/>
            <a:ext cx="0" cy="649224"/>
          </a:xfrm>
          <a:prstGeom prst="line">
            <a:avLst/>
          </a:prstGeom>
          <a:noFill/>
          <a:ln w="12700">
            <a:solidFill>
              <a:srgbClr val="2C3E63"/>
            </a:solidFill>
            <a:prstDash val="solid"/>
          </a:ln>
        </p:spPr>
        <p:txBody>
          <a:bodyPr/>
          <a:lstStyle/>
          <a:p>
            <a:endParaRPr lang="en-US"/>
          </a:p>
        </p:txBody>
      </p:sp>
      <p:sp>
        <p:nvSpPr>
          <p:cNvPr id="47" name="Text 36"/>
          <p:cNvSpPr/>
          <p:nvPr/>
        </p:nvSpPr>
        <p:spPr>
          <a:xfrm>
            <a:off x="6278728" y="5129784"/>
            <a:ext cx="2398700" cy="457200"/>
          </a:xfrm>
          <a:prstGeom prst="rect">
            <a:avLst/>
          </a:prstGeom>
          <a:noFill/>
          <a:ln/>
        </p:spPr>
        <p:txBody>
          <a:bodyPr wrap="square" lIns="0" tIns="0" rIns="0" bIns="0" rtlCol="0" anchor="ctr"/>
          <a:lstStyle/>
          <a:p>
            <a:pPr marL="0" indent="0" algn="ctr">
              <a:buNone/>
            </a:pPr>
            <a:r>
              <a:rPr lang="en-US" sz="2600" b="1" dirty="0">
                <a:solidFill>
                  <a:srgbClr val="2DD4BF"/>
                </a:solidFill>
                <a:latin typeface="Calibri" pitchFamily="34" charset="0"/>
                <a:ea typeface="Calibri" pitchFamily="34" charset="-122"/>
                <a:cs typeface="Calibri" pitchFamily="34" charset="-120"/>
              </a:rPr>
              <a:t>100</a:t>
            </a:r>
            <a:endParaRPr lang="en-US" sz="2600" dirty="0"/>
          </a:p>
        </p:txBody>
      </p:sp>
      <p:sp>
        <p:nvSpPr>
          <p:cNvPr id="48" name="Text 37"/>
          <p:cNvSpPr/>
          <p:nvPr/>
        </p:nvSpPr>
        <p:spPr>
          <a:xfrm>
            <a:off x="6278728" y="5605272"/>
            <a:ext cx="2398700" cy="365760"/>
          </a:xfrm>
          <a:prstGeom prst="rect">
            <a:avLst/>
          </a:prstGeom>
          <a:noFill/>
          <a:ln/>
        </p:spPr>
        <p:txBody>
          <a:bodyPr wrap="square" lIns="0" tIns="0" rIns="0" bIns="0" rtlCol="0" anchor="t"/>
          <a:lstStyle/>
          <a:p>
            <a:pPr marL="0" indent="0" algn="ctr">
              <a:buNone/>
            </a:pPr>
            <a:r>
              <a:rPr lang="en-US" sz="1050" dirty="0">
                <a:solidFill>
                  <a:srgbClr val="93A2B8"/>
                </a:solidFill>
                <a:latin typeface="Calibri" pitchFamily="34" charset="0"/>
                <a:ea typeface="Calibri" pitchFamily="34" charset="-122"/>
                <a:cs typeface="Calibri" pitchFamily="34" charset="-120"/>
              </a:rPr>
              <a:t>Khách hàng đăng ký mục tiêu</a:t>
            </a:r>
            <a:endParaRPr lang="en-US" sz="1050" dirty="0"/>
          </a:p>
        </p:txBody>
      </p:sp>
      <p:sp>
        <p:nvSpPr>
          <p:cNvPr id="49" name="Shape 38"/>
          <p:cNvSpPr/>
          <p:nvPr/>
        </p:nvSpPr>
        <p:spPr>
          <a:xfrm>
            <a:off x="8860307" y="5184648"/>
            <a:ext cx="0" cy="649224"/>
          </a:xfrm>
          <a:prstGeom prst="line">
            <a:avLst/>
          </a:prstGeom>
          <a:noFill/>
          <a:ln w="12700">
            <a:solidFill>
              <a:srgbClr val="2C3E63"/>
            </a:solidFill>
            <a:prstDash val="solid"/>
          </a:ln>
        </p:spPr>
        <p:txBody>
          <a:bodyPr/>
          <a:lstStyle/>
          <a:p>
            <a:endParaRPr lang="en-US"/>
          </a:p>
        </p:txBody>
      </p:sp>
      <p:sp>
        <p:nvSpPr>
          <p:cNvPr id="50" name="Text 39"/>
          <p:cNvSpPr/>
          <p:nvPr/>
        </p:nvSpPr>
        <p:spPr>
          <a:xfrm>
            <a:off x="9043187" y="5129784"/>
            <a:ext cx="2398700" cy="457200"/>
          </a:xfrm>
          <a:prstGeom prst="rect">
            <a:avLst/>
          </a:prstGeom>
          <a:noFill/>
          <a:ln/>
        </p:spPr>
        <p:txBody>
          <a:bodyPr wrap="square" lIns="0" tIns="0" rIns="0" bIns="0" rtlCol="0" anchor="ctr"/>
          <a:lstStyle/>
          <a:p>
            <a:pPr marL="0" indent="0" algn="ctr">
              <a:buNone/>
            </a:pPr>
            <a:r>
              <a:rPr lang="en-US" sz="2600" b="1" dirty="0">
                <a:solidFill>
                  <a:srgbClr val="FBBF24"/>
                </a:solidFill>
                <a:latin typeface="Calibri" pitchFamily="34" charset="0"/>
                <a:ea typeface="Calibri" pitchFamily="34" charset="-122"/>
                <a:cs typeface="Calibri" pitchFamily="34" charset="-120"/>
              </a:rPr>
              <a:t>Viral</a:t>
            </a:r>
            <a:endParaRPr lang="en-US" sz="2600" dirty="0"/>
          </a:p>
        </p:txBody>
      </p:sp>
      <p:sp>
        <p:nvSpPr>
          <p:cNvPr id="51" name="Text 40"/>
          <p:cNvSpPr/>
          <p:nvPr/>
        </p:nvSpPr>
        <p:spPr>
          <a:xfrm>
            <a:off x="9043187" y="5605272"/>
            <a:ext cx="2398700" cy="365760"/>
          </a:xfrm>
          <a:prstGeom prst="rect">
            <a:avLst/>
          </a:prstGeom>
          <a:noFill/>
          <a:ln/>
        </p:spPr>
        <p:txBody>
          <a:bodyPr wrap="square" lIns="0" tIns="0" rIns="0" bIns="0" rtlCol="0" anchor="t"/>
          <a:lstStyle/>
          <a:p>
            <a:pPr marL="0" indent="0" algn="ctr">
              <a:buNone/>
            </a:pPr>
            <a:r>
              <a:rPr lang="en-US" sz="1050" dirty="0">
                <a:solidFill>
                  <a:srgbClr val="93A2B8"/>
                </a:solidFill>
                <a:latin typeface="Calibri" pitchFamily="34" charset="0"/>
                <a:ea typeface="Calibri" pitchFamily="34" charset="-122"/>
                <a:cs typeface="Calibri" pitchFamily="34" charset="-120"/>
              </a:rPr>
              <a:t>Mấu chốt để chạy Ads hiệu quả</a:t>
            </a:r>
            <a:endParaRPr lang="en-US" sz="1050" dirty="0"/>
          </a:p>
        </p:txBody>
      </p:sp>
      <p:sp>
        <p:nvSpPr>
          <p:cNvPr id="52" name="Text 41"/>
          <p:cNvSpPr/>
          <p:nvPr/>
        </p:nvSpPr>
        <p:spPr>
          <a:xfrm>
            <a:off x="566928" y="6473952"/>
            <a:ext cx="5486400" cy="274320"/>
          </a:xfrm>
          <a:prstGeom prst="rect">
            <a:avLst/>
          </a:prstGeom>
          <a:noFill/>
          <a:ln/>
        </p:spPr>
        <p:txBody>
          <a:bodyPr wrap="square" lIns="0" tIns="0" rIns="0" bIns="0" rtlCol="0" anchor="ctr"/>
          <a:lstStyle/>
          <a:p>
            <a:pPr marL="0" indent="0" algn="l">
              <a:buNone/>
            </a:pPr>
            <a:r>
              <a:rPr lang="en-US" sz="850" kern="0" spc="200" dirty="0">
                <a:solidFill>
                  <a:srgbClr val="6F7E96"/>
                </a:solidFill>
                <a:latin typeface="Calibri" pitchFamily="34" charset="0"/>
                <a:ea typeface="Calibri" pitchFamily="34" charset="-122"/>
                <a:cs typeface="Calibri" pitchFamily="34" charset="-120"/>
              </a:rPr>
              <a:t>CASE STUDY · I CAN READ</a:t>
            </a:r>
            <a:endParaRPr lang="en-US" sz="850" dirty="0"/>
          </a:p>
        </p:txBody>
      </p:sp>
      <p:sp>
        <p:nvSpPr>
          <p:cNvPr id="53" name="Text 42"/>
          <p:cNvSpPr/>
          <p:nvPr/>
        </p:nvSpPr>
        <p:spPr>
          <a:xfrm>
            <a:off x="9795967" y="6473952"/>
            <a:ext cx="1828800" cy="274320"/>
          </a:xfrm>
          <a:prstGeom prst="rect">
            <a:avLst/>
          </a:prstGeom>
          <a:noFill/>
          <a:ln/>
        </p:spPr>
        <p:txBody>
          <a:bodyPr wrap="square" lIns="0" tIns="0" rIns="0" bIns="0" rtlCol="0" anchor="ctr"/>
          <a:lstStyle/>
          <a:p>
            <a:pPr marL="0" indent="0" algn="r">
              <a:buNone/>
            </a:pPr>
            <a:r>
              <a:rPr lang="en-US" sz="850" dirty="0">
                <a:solidFill>
                  <a:srgbClr val="6F7E96"/>
                </a:solidFill>
                <a:latin typeface="Calibri" pitchFamily="34" charset="0"/>
                <a:ea typeface="Calibri" pitchFamily="34" charset="-122"/>
                <a:cs typeface="Calibri" pitchFamily="34" charset="-120"/>
              </a:rPr>
              <a:t>03 / 22</a:t>
            </a:r>
            <a:endParaRPr lang="en-US" sz="8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6583680" y="640080"/>
            <a:ext cx="5120640" cy="5486400"/>
          </a:xfrm>
          <a:prstGeom prst="rect">
            <a:avLst/>
          </a:prstGeom>
          <a:noFill/>
          <a:ln/>
        </p:spPr>
        <p:txBody>
          <a:bodyPr wrap="square" lIns="0" tIns="0" rIns="0" bIns="0" rtlCol="0" anchor="ctr"/>
          <a:lstStyle/>
          <a:p>
            <a:pPr marL="0" indent="0" algn="r">
              <a:buNone/>
            </a:pPr>
            <a:r>
              <a:rPr lang="en-US" sz="30000" b="1" dirty="0">
                <a:solidFill>
                  <a:srgbClr val="15233E"/>
                </a:solidFill>
                <a:latin typeface="Calibri" pitchFamily="34" charset="0"/>
                <a:ea typeface="Calibri" pitchFamily="34" charset="-122"/>
                <a:cs typeface="Calibri" pitchFamily="34" charset="-120"/>
              </a:rPr>
              <a:t>01</a:t>
            </a:r>
            <a:endParaRPr lang="en-US" sz="30000" dirty="0"/>
          </a:p>
        </p:txBody>
      </p:sp>
      <p:sp>
        <p:nvSpPr>
          <p:cNvPr id="3" name="Shape 1"/>
          <p:cNvSpPr/>
          <p:nvPr/>
        </p:nvSpPr>
        <p:spPr>
          <a:xfrm>
            <a:off x="566928" y="2670048"/>
            <a:ext cx="256032" cy="82296"/>
          </a:xfrm>
          <a:prstGeom prst="rect">
            <a:avLst/>
          </a:prstGeom>
          <a:solidFill>
            <a:srgbClr val="2DD4BF"/>
          </a:solidFill>
          <a:ln/>
        </p:spPr>
        <p:txBody>
          <a:bodyPr/>
          <a:lstStyle/>
          <a:p>
            <a:endParaRPr lang="en-US"/>
          </a:p>
        </p:txBody>
      </p:sp>
      <p:sp>
        <p:nvSpPr>
          <p:cNvPr id="4" name="Text 2"/>
          <p:cNvSpPr/>
          <p:nvPr/>
        </p:nvSpPr>
        <p:spPr>
          <a:xfrm>
            <a:off x="950976" y="2560320"/>
            <a:ext cx="7315200" cy="310896"/>
          </a:xfrm>
          <a:prstGeom prst="rect">
            <a:avLst/>
          </a:prstGeom>
          <a:noFill/>
          <a:ln/>
        </p:spPr>
        <p:txBody>
          <a:bodyPr wrap="square" lIns="0" tIns="0" rIns="0" bIns="0" rtlCol="0" anchor="ctr"/>
          <a:lstStyle/>
          <a:p>
            <a:pPr marL="0" indent="0">
              <a:buNone/>
            </a:pPr>
            <a:r>
              <a:rPr lang="en-US" sz="1400" b="1" kern="0" spc="400" dirty="0">
                <a:solidFill>
                  <a:srgbClr val="2DD4BF"/>
                </a:solidFill>
                <a:latin typeface="Calibri" pitchFamily="34" charset="0"/>
                <a:ea typeface="Calibri" pitchFamily="34" charset="-122"/>
                <a:cs typeface="Calibri" pitchFamily="34" charset="-120"/>
              </a:rPr>
              <a:t>CHƯƠNG I</a:t>
            </a:r>
            <a:endParaRPr lang="en-US" sz="1400" dirty="0"/>
          </a:p>
        </p:txBody>
      </p:sp>
      <p:sp>
        <p:nvSpPr>
          <p:cNvPr id="5" name="Text 3"/>
          <p:cNvSpPr/>
          <p:nvPr/>
        </p:nvSpPr>
        <p:spPr>
          <a:xfrm>
            <a:off x="566928" y="2971800"/>
            <a:ext cx="7498080" cy="1280160"/>
          </a:xfrm>
          <a:prstGeom prst="rect">
            <a:avLst/>
          </a:prstGeom>
          <a:noFill/>
          <a:ln/>
        </p:spPr>
        <p:txBody>
          <a:bodyPr wrap="square" lIns="0" tIns="0" rIns="0" bIns="0" rtlCol="0" anchor="ctr"/>
          <a:lstStyle/>
          <a:p>
            <a:pPr marL="0" indent="0">
              <a:lnSpc>
                <a:spcPct val="98000"/>
              </a:lnSpc>
              <a:buNone/>
            </a:pPr>
            <a:r>
              <a:rPr lang="en-US" sz="4400" b="1" dirty="0">
                <a:solidFill>
                  <a:srgbClr val="F2F6FC"/>
                </a:solidFill>
                <a:latin typeface="Calibri" pitchFamily="34" charset="0"/>
                <a:ea typeface="Calibri" pitchFamily="34" charset="-122"/>
                <a:cs typeface="Calibri" pitchFamily="34" charset="-120"/>
              </a:rPr>
              <a:t>Chiến Lược &amp;</a:t>
            </a:r>
            <a:endParaRPr lang="en-US" sz="4400" dirty="0"/>
          </a:p>
          <a:p>
            <a:pPr marL="0" indent="0">
              <a:lnSpc>
                <a:spcPct val="98000"/>
              </a:lnSpc>
              <a:buNone/>
            </a:pPr>
            <a:r>
              <a:rPr lang="en-US" sz="4400" b="1" dirty="0">
                <a:solidFill>
                  <a:srgbClr val="F2F6FC"/>
                </a:solidFill>
                <a:latin typeface="Calibri" pitchFamily="34" charset="0"/>
                <a:ea typeface="Calibri" pitchFamily="34" charset="-122"/>
                <a:cs typeface="Calibri" pitchFamily="34" charset="-120"/>
              </a:rPr>
              <a:t>Khai Thác Insight</a:t>
            </a:r>
            <a:endParaRPr lang="en-US" sz="4400" dirty="0"/>
          </a:p>
        </p:txBody>
      </p:sp>
      <p:sp>
        <p:nvSpPr>
          <p:cNvPr id="6" name="Text 4"/>
          <p:cNvSpPr/>
          <p:nvPr/>
        </p:nvSpPr>
        <p:spPr>
          <a:xfrm>
            <a:off x="566928" y="4434840"/>
            <a:ext cx="6949440" cy="914400"/>
          </a:xfrm>
          <a:prstGeom prst="rect">
            <a:avLst/>
          </a:prstGeom>
          <a:noFill/>
          <a:ln/>
        </p:spPr>
        <p:txBody>
          <a:bodyPr wrap="square" lIns="0" tIns="0" rIns="0" bIns="0" rtlCol="0" anchor="t"/>
          <a:lstStyle/>
          <a:p>
            <a:pPr marL="0" indent="0">
              <a:lnSpc>
                <a:spcPct val="112000"/>
              </a:lnSpc>
              <a:buNone/>
            </a:pPr>
            <a:r>
              <a:rPr lang="en-US" sz="1450" dirty="0">
                <a:solidFill>
                  <a:srgbClr val="C6D2E2"/>
                </a:solidFill>
                <a:latin typeface="Calibri" pitchFamily="34" charset="0"/>
                <a:ea typeface="Calibri" pitchFamily="34" charset="-122"/>
                <a:cs typeface="Calibri" pitchFamily="34" charset="-120"/>
              </a:rPr>
              <a:t>Tư duy chiến lược, nghiên cứu tâm lý phụ huynh và sáng tạo 4 tuyến nội dung chạm sâu vào nỗi đau thầm kín.</a:t>
            </a:r>
            <a:endParaRPr lang="en-US" sz="1450" dirty="0"/>
          </a:p>
        </p:txBody>
      </p:sp>
      <p:sp>
        <p:nvSpPr>
          <p:cNvPr id="7" name="Text 5"/>
          <p:cNvSpPr/>
          <p:nvPr/>
        </p:nvSpPr>
        <p:spPr>
          <a:xfrm>
            <a:off x="566928" y="6473952"/>
            <a:ext cx="5486400" cy="274320"/>
          </a:xfrm>
          <a:prstGeom prst="rect">
            <a:avLst/>
          </a:prstGeom>
          <a:noFill/>
          <a:ln/>
        </p:spPr>
        <p:txBody>
          <a:bodyPr wrap="square" lIns="0" tIns="0" rIns="0" bIns="0" rtlCol="0" anchor="ctr"/>
          <a:lstStyle/>
          <a:p>
            <a:pPr marL="0" indent="0" algn="l">
              <a:buNone/>
            </a:pPr>
            <a:r>
              <a:rPr lang="en-US" sz="850" kern="0" spc="200" dirty="0">
                <a:solidFill>
                  <a:srgbClr val="6F7E96"/>
                </a:solidFill>
                <a:latin typeface="Calibri" pitchFamily="34" charset="0"/>
                <a:ea typeface="Calibri" pitchFamily="34" charset="-122"/>
                <a:cs typeface="Calibri" pitchFamily="34" charset="-120"/>
              </a:rPr>
              <a:t>CASE STUDY · I CAN READ</a:t>
            </a:r>
            <a:endParaRPr lang="en-US" sz="850" dirty="0"/>
          </a:p>
        </p:txBody>
      </p:sp>
      <p:sp>
        <p:nvSpPr>
          <p:cNvPr id="8" name="Text 6"/>
          <p:cNvSpPr/>
          <p:nvPr/>
        </p:nvSpPr>
        <p:spPr>
          <a:xfrm>
            <a:off x="9795967" y="6473952"/>
            <a:ext cx="1828800" cy="274320"/>
          </a:xfrm>
          <a:prstGeom prst="rect">
            <a:avLst/>
          </a:prstGeom>
          <a:noFill/>
          <a:ln/>
        </p:spPr>
        <p:txBody>
          <a:bodyPr wrap="square" lIns="0" tIns="0" rIns="0" bIns="0" rtlCol="0" anchor="ctr"/>
          <a:lstStyle/>
          <a:p>
            <a:pPr marL="0" indent="0" algn="r">
              <a:buNone/>
            </a:pPr>
            <a:r>
              <a:rPr lang="en-US" sz="850" dirty="0">
                <a:solidFill>
                  <a:srgbClr val="6F7E96"/>
                </a:solidFill>
                <a:latin typeface="Calibri" pitchFamily="34" charset="0"/>
                <a:ea typeface="Calibri" pitchFamily="34" charset="-122"/>
                <a:cs typeface="Calibri" pitchFamily="34" charset="-120"/>
              </a:rPr>
              <a:t>04 / 22</a:t>
            </a:r>
            <a:endParaRPr lang="en-US" sz="8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Shape 0"/>
          <p:cNvSpPr/>
          <p:nvPr/>
        </p:nvSpPr>
        <p:spPr>
          <a:xfrm>
            <a:off x="566928" y="521208"/>
            <a:ext cx="201168" cy="68580"/>
          </a:xfrm>
          <a:prstGeom prst="rect">
            <a:avLst/>
          </a:prstGeom>
          <a:solidFill>
            <a:srgbClr val="2DD4BF"/>
          </a:solidFill>
          <a:ln/>
        </p:spPr>
        <p:txBody>
          <a:bodyPr/>
          <a:lstStyle/>
          <a:p>
            <a:endParaRPr lang="en-US"/>
          </a:p>
        </p:txBody>
      </p:sp>
      <p:sp>
        <p:nvSpPr>
          <p:cNvPr id="3" name="Text 1"/>
          <p:cNvSpPr/>
          <p:nvPr/>
        </p:nvSpPr>
        <p:spPr>
          <a:xfrm>
            <a:off x="868680" y="475488"/>
            <a:ext cx="10692079" cy="274320"/>
          </a:xfrm>
          <a:prstGeom prst="rect">
            <a:avLst/>
          </a:prstGeom>
          <a:noFill/>
          <a:ln/>
        </p:spPr>
        <p:txBody>
          <a:bodyPr wrap="square" lIns="0" tIns="0" rIns="0" bIns="0" rtlCol="0" anchor="ctr"/>
          <a:lstStyle/>
          <a:p>
            <a:pPr marL="0" indent="0" algn="l">
              <a:buNone/>
            </a:pPr>
            <a:r>
              <a:rPr lang="en-US" sz="1150" b="1" kern="0" spc="250" dirty="0">
                <a:solidFill>
                  <a:srgbClr val="2DD4BF"/>
                </a:solidFill>
                <a:latin typeface="Calibri" pitchFamily="34" charset="0"/>
                <a:ea typeface="Calibri" pitchFamily="34" charset="-122"/>
                <a:cs typeface="Calibri" pitchFamily="34" charset="-120"/>
              </a:rPr>
              <a:t>ĐIỂM XUẤT PHÁT</a:t>
            </a:r>
            <a:endParaRPr lang="en-US" sz="1150" dirty="0"/>
          </a:p>
        </p:txBody>
      </p:sp>
      <p:sp>
        <p:nvSpPr>
          <p:cNvPr id="4" name="Text 2"/>
          <p:cNvSpPr/>
          <p:nvPr/>
        </p:nvSpPr>
        <p:spPr>
          <a:xfrm>
            <a:off x="566928" y="768096"/>
            <a:ext cx="11057839" cy="658368"/>
          </a:xfrm>
          <a:prstGeom prst="rect">
            <a:avLst/>
          </a:prstGeom>
          <a:noFill/>
          <a:ln/>
        </p:spPr>
        <p:txBody>
          <a:bodyPr wrap="square" lIns="0" tIns="0" rIns="0" bIns="0" rtlCol="0" anchor="ctr"/>
          <a:lstStyle/>
          <a:p>
            <a:pPr marL="0" indent="0" algn="l">
              <a:buNone/>
            </a:pPr>
            <a:r>
              <a:rPr lang="en-US" sz="2900" b="1" dirty="0">
                <a:solidFill>
                  <a:srgbClr val="F2F6FC"/>
                </a:solidFill>
                <a:latin typeface="Calibri" pitchFamily="34" charset="0"/>
                <a:ea typeface="Calibri" pitchFamily="34" charset="-122"/>
                <a:cs typeface="Calibri" pitchFamily="34" charset="-120"/>
              </a:rPr>
              <a:t>Khởi Điểm Con Số 0</a:t>
            </a:r>
            <a:endParaRPr lang="en-US" sz="2900" dirty="0"/>
          </a:p>
        </p:txBody>
      </p:sp>
      <p:sp>
        <p:nvSpPr>
          <p:cNvPr id="5" name="Shape 3"/>
          <p:cNvSpPr/>
          <p:nvPr/>
        </p:nvSpPr>
        <p:spPr>
          <a:xfrm>
            <a:off x="566928" y="1600200"/>
            <a:ext cx="3503066" cy="1554480"/>
          </a:xfrm>
          <a:prstGeom prst="roundRect">
            <a:avLst>
              <a:gd name="adj" fmla="val 5294"/>
            </a:avLst>
          </a:prstGeom>
          <a:solidFill>
            <a:srgbClr val="13203B"/>
          </a:solidFill>
          <a:ln w="12700">
            <a:solidFill>
              <a:srgbClr val="2C3E63"/>
            </a:solidFill>
            <a:prstDash val="solid"/>
          </a:ln>
          <a:effectLst>
            <a:outerShdw blurRad="114300" dist="50800" dir="5400000" algn="bl" rotWithShape="0">
              <a:srgbClr val="000000">
                <a:alpha val="30000"/>
              </a:srgbClr>
            </a:outerShdw>
          </a:effectLst>
        </p:spPr>
        <p:txBody>
          <a:bodyPr/>
          <a:lstStyle/>
          <a:p>
            <a:endParaRPr lang="en-US"/>
          </a:p>
        </p:txBody>
      </p:sp>
      <p:sp>
        <p:nvSpPr>
          <p:cNvPr id="6" name="Text 4"/>
          <p:cNvSpPr/>
          <p:nvPr/>
        </p:nvSpPr>
        <p:spPr>
          <a:xfrm>
            <a:off x="749808" y="1783080"/>
            <a:ext cx="3137306" cy="777240"/>
          </a:xfrm>
          <a:prstGeom prst="rect">
            <a:avLst/>
          </a:prstGeom>
          <a:noFill/>
          <a:ln/>
        </p:spPr>
        <p:txBody>
          <a:bodyPr wrap="square" lIns="0" tIns="0" rIns="0" bIns="0" rtlCol="0" anchor="ctr"/>
          <a:lstStyle/>
          <a:p>
            <a:pPr marL="0" indent="0" algn="ctr">
              <a:buNone/>
            </a:pPr>
            <a:r>
              <a:rPr lang="en-US" sz="4400" b="1" dirty="0">
                <a:solidFill>
                  <a:srgbClr val="2DD4BF"/>
                </a:solidFill>
                <a:latin typeface="Calibri" pitchFamily="34" charset="0"/>
                <a:ea typeface="Calibri" pitchFamily="34" charset="-122"/>
                <a:cs typeface="Calibri" pitchFamily="34" charset="-120"/>
              </a:rPr>
              <a:t>0</a:t>
            </a:r>
            <a:endParaRPr lang="en-US" sz="4400" dirty="0"/>
          </a:p>
        </p:txBody>
      </p:sp>
      <p:sp>
        <p:nvSpPr>
          <p:cNvPr id="7" name="Text 5"/>
          <p:cNvSpPr/>
          <p:nvPr/>
        </p:nvSpPr>
        <p:spPr>
          <a:xfrm>
            <a:off x="749808" y="2578608"/>
            <a:ext cx="3137306" cy="457200"/>
          </a:xfrm>
          <a:prstGeom prst="rect">
            <a:avLst/>
          </a:prstGeom>
          <a:noFill/>
          <a:ln/>
        </p:spPr>
        <p:txBody>
          <a:bodyPr wrap="square" lIns="0" tIns="0" rIns="0" bIns="0" rtlCol="0" anchor="t"/>
          <a:lstStyle/>
          <a:p>
            <a:pPr marL="0" indent="0" algn="ctr">
              <a:buNone/>
            </a:pPr>
            <a:r>
              <a:rPr lang="en-US" sz="1200" dirty="0">
                <a:solidFill>
                  <a:srgbClr val="C6D2E2"/>
                </a:solidFill>
                <a:latin typeface="Calibri" pitchFamily="34" charset="0"/>
                <a:ea typeface="Calibri" pitchFamily="34" charset="-122"/>
                <a:cs typeface="Calibri" pitchFamily="34" charset="-120"/>
              </a:rPr>
              <a:t>Nền móng Marketing Online</a:t>
            </a:r>
            <a:endParaRPr lang="en-US" sz="1200" dirty="0"/>
          </a:p>
        </p:txBody>
      </p:sp>
      <p:sp>
        <p:nvSpPr>
          <p:cNvPr id="8" name="Shape 6"/>
          <p:cNvSpPr/>
          <p:nvPr/>
        </p:nvSpPr>
        <p:spPr>
          <a:xfrm>
            <a:off x="4344314" y="1600200"/>
            <a:ext cx="3503066" cy="1554480"/>
          </a:xfrm>
          <a:prstGeom prst="roundRect">
            <a:avLst>
              <a:gd name="adj" fmla="val 5294"/>
            </a:avLst>
          </a:prstGeom>
          <a:solidFill>
            <a:srgbClr val="13203B"/>
          </a:solidFill>
          <a:ln w="12700">
            <a:solidFill>
              <a:srgbClr val="2C3E63"/>
            </a:solidFill>
            <a:prstDash val="solid"/>
          </a:ln>
          <a:effectLst>
            <a:outerShdw blurRad="114300" dist="50800" dir="5400000" algn="bl" rotWithShape="0">
              <a:srgbClr val="000000">
                <a:alpha val="30000"/>
              </a:srgbClr>
            </a:outerShdw>
          </a:effectLst>
        </p:spPr>
        <p:txBody>
          <a:bodyPr/>
          <a:lstStyle/>
          <a:p>
            <a:endParaRPr lang="en-US"/>
          </a:p>
        </p:txBody>
      </p:sp>
      <p:sp>
        <p:nvSpPr>
          <p:cNvPr id="9" name="Text 7"/>
          <p:cNvSpPr/>
          <p:nvPr/>
        </p:nvSpPr>
        <p:spPr>
          <a:xfrm>
            <a:off x="4527194" y="1783080"/>
            <a:ext cx="3137306" cy="777240"/>
          </a:xfrm>
          <a:prstGeom prst="rect">
            <a:avLst/>
          </a:prstGeom>
          <a:noFill/>
          <a:ln/>
        </p:spPr>
        <p:txBody>
          <a:bodyPr wrap="square" lIns="0" tIns="0" rIns="0" bIns="0" rtlCol="0" anchor="ctr"/>
          <a:lstStyle/>
          <a:p>
            <a:pPr marL="0" indent="0" algn="ctr">
              <a:buNone/>
            </a:pPr>
            <a:r>
              <a:rPr lang="en-US" sz="4400" b="1" dirty="0">
                <a:solidFill>
                  <a:srgbClr val="22D3EE"/>
                </a:solidFill>
                <a:latin typeface="Calibri" pitchFamily="34" charset="0"/>
                <a:ea typeface="Calibri" pitchFamily="34" charset="-122"/>
                <a:cs typeface="Calibri" pitchFamily="34" charset="-120"/>
              </a:rPr>
              <a:t>3 tháng</a:t>
            </a:r>
            <a:endParaRPr lang="en-US" sz="4400" dirty="0"/>
          </a:p>
        </p:txBody>
      </p:sp>
      <p:sp>
        <p:nvSpPr>
          <p:cNvPr id="10" name="Text 8"/>
          <p:cNvSpPr/>
          <p:nvPr/>
        </p:nvSpPr>
        <p:spPr>
          <a:xfrm>
            <a:off x="4527194" y="2578608"/>
            <a:ext cx="3137306" cy="457200"/>
          </a:xfrm>
          <a:prstGeom prst="rect">
            <a:avLst/>
          </a:prstGeom>
          <a:noFill/>
          <a:ln/>
        </p:spPr>
        <p:txBody>
          <a:bodyPr wrap="square" lIns="0" tIns="0" rIns="0" bIns="0" rtlCol="0" anchor="t"/>
          <a:lstStyle/>
          <a:p>
            <a:pPr marL="0" indent="0" algn="ctr">
              <a:buNone/>
            </a:pPr>
            <a:r>
              <a:rPr lang="en-US" sz="1200" dirty="0">
                <a:solidFill>
                  <a:srgbClr val="C6D2E2"/>
                </a:solidFill>
                <a:latin typeface="Calibri" pitchFamily="34" charset="0"/>
                <a:ea typeface="Calibri" pitchFamily="34" charset="-122"/>
                <a:cs typeface="Calibri" pitchFamily="34" charset="-120"/>
              </a:rPr>
              <a:t>Thời gian để xây hệ thống</a:t>
            </a:r>
            <a:endParaRPr lang="en-US" sz="1200" dirty="0"/>
          </a:p>
        </p:txBody>
      </p:sp>
      <p:sp>
        <p:nvSpPr>
          <p:cNvPr id="11" name="Shape 9"/>
          <p:cNvSpPr/>
          <p:nvPr/>
        </p:nvSpPr>
        <p:spPr>
          <a:xfrm>
            <a:off x="8121701" y="1600200"/>
            <a:ext cx="3503066" cy="1554480"/>
          </a:xfrm>
          <a:prstGeom prst="roundRect">
            <a:avLst>
              <a:gd name="adj" fmla="val 5294"/>
            </a:avLst>
          </a:prstGeom>
          <a:solidFill>
            <a:srgbClr val="13203B"/>
          </a:solidFill>
          <a:ln w="12700">
            <a:solidFill>
              <a:srgbClr val="2C3E63"/>
            </a:solidFill>
            <a:prstDash val="solid"/>
          </a:ln>
          <a:effectLst>
            <a:outerShdw blurRad="114300" dist="50800" dir="5400000" algn="bl" rotWithShape="0">
              <a:srgbClr val="000000">
                <a:alpha val="30000"/>
              </a:srgbClr>
            </a:outerShdw>
          </a:effectLst>
        </p:spPr>
        <p:txBody>
          <a:bodyPr/>
          <a:lstStyle/>
          <a:p>
            <a:endParaRPr lang="en-US"/>
          </a:p>
        </p:txBody>
      </p:sp>
      <p:sp>
        <p:nvSpPr>
          <p:cNvPr id="12" name="Text 10"/>
          <p:cNvSpPr/>
          <p:nvPr/>
        </p:nvSpPr>
        <p:spPr>
          <a:xfrm>
            <a:off x="8304581" y="1783080"/>
            <a:ext cx="3137306" cy="777240"/>
          </a:xfrm>
          <a:prstGeom prst="rect">
            <a:avLst/>
          </a:prstGeom>
          <a:noFill/>
          <a:ln/>
        </p:spPr>
        <p:txBody>
          <a:bodyPr wrap="square" lIns="0" tIns="0" rIns="0" bIns="0" rtlCol="0" anchor="ctr"/>
          <a:lstStyle/>
          <a:p>
            <a:pPr marL="0" indent="0" algn="ctr">
              <a:buNone/>
            </a:pPr>
            <a:r>
              <a:rPr lang="en-US" sz="4400" b="1" dirty="0">
                <a:solidFill>
                  <a:srgbClr val="34D399"/>
                </a:solidFill>
                <a:latin typeface="Calibri" pitchFamily="34" charset="0"/>
                <a:ea typeface="Calibri" pitchFamily="34" charset="-122"/>
                <a:cs typeface="Calibri" pitchFamily="34" charset="-120"/>
              </a:rPr>
              <a:t>100</a:t>
            </a:r>
            <a:endParaRPr lang="en-US" sz="4400" dirty="0"/>
          </a:p>
        </p:txBody>
      </p:sp>
      <p:sp>
        <p:nvSpPr>
          <p:cNvPr id="13" name="Text 11"/>
          <p:cNvSpPr/>
          <p:nvPr/>
        </p:nvSpPr>
        <p:spPr>
          <a:xfrm>
            <a:off x="8304581" y="2578608"/>
            <a:ext cx="3137306" cy="457200"/>
          </a:xfrm>
          <a:prstGeom prst="rect">
            <a:avLst/>
          </a:prstGeom>
          <a:noFill/>
          <a:ln/>
        </p:spPr>
        <p:txBody>
          <a:bodyPr wrap="square" lIns="0" tIns="0" rIns="0" bIns="0" rtlCol="0" anchor="t"/>
          <a:lstStyle/>
          <a:p>
            <a:pPr marL="0" indent="0" algn="ctr">
              <a:buNone/>
            </a:pPr>
            <a:r>
              <a:rPr lang="en-US" sz="1200" dirty="0">
                <a:solidFill>
                  <a:srgbClr val="C6D2E2"/>
                </a:solidFill>
                <a:latin typeface="Calibri" pitchFamily="34" charset="0"/>
                <a:ea typeface="Calibri" pitchFamily="34" charset="-122"/>
                <a:cs typeface="Calibri" pitchFamily="34" charset="-120"/>
              </a:rPr>
              <a:t>Khách hàng đăng ký thực</a:t>
            </a:r>
            <a:endParaRPr lang="en-US" sz="1200" dirty="0"/>
          </a:p>
        </p:txBody>
      </p:sp>
      <p:sp>
        <p:nvSpPr>
          <p:cNvPr id="14" name="Shape 12"/>
          <p:cNvSpPr/>
          <p:nvPr/>
        </p:nvSpPr>
        <p:spPr>
          <a:xfrm>
            <a:off x="566928" y="3401568"/>
            <a:ext cx="5391760" cy="1691640"/>
          </a:xfrm>
          <a:prstGeom prst="roundRect">
            <a:avLst>
              <a:gd name="adj" fmla="val 4865"/>
            </a:avLst>
          </a:prstGeom>
          <a:solidFill>
            <a:srgbClr val="13203B"/>
          </a:solidFill>
          <a:ln w="12700">
            <a:solidFill>
              <a:srgbClr val="2C3E63"/>
            </a:solidFill>
            <a:prstDash val="solid"/>
          </a:ln>
          <a:effectLst>
            <a:outerShdw blurRad="114300" dist="50800" dir="5400000" algn="bl" rotWithShape="0">
              <a:srgbClr val="000000">
                <a:alpha val="30000"/>
              </a:srgbClr>
            </a:outerShdw>
          </a:effectLst>
        </p:spPr>
        <p:txBody>
          <a:bodyPr/>
          <a:lstStyle/>
          <a:p>
            <a:endParaRPr lang="en-US"/>
          </a:p>
        </p:txBody>
      </p:sp>
      <p:sp>
        <p:nvSpPr>
          <p:cNvPr id="15" name="Shape 13"/>
          <p:cNvSpPr/>
          <p:nvPr/>
        </p:nvSpPr>
        <p:spPr>
          <a:xfrm>
            <a:off x="804672" y="3639312"/>
            <a:ext cx="566928" cy="566928"/>
          </a:xfrm>
          <a:prstGeom prst="roundRect">
            <a:avLst>
              <a:gd name="adj" fmla="val 26000"/>
            </a:avLst>
          </a:prstGeom>
          <a:solidFill>
            <a:srgbClr val="7A4A12"/>
          </a:solidFill>
          <a:ln/>
          <a:effectLst>
            <a:outerShdw blurRad="88900" dist="38100" dir="5400000" algn="bl" rotWithShape="0">
              <a:srgbClr val="000000">
                <a:alpha val="30000"/>
              </a:srgbClr>
            </a:outerShdw>
          </a:effectLst>
        </p:spPr>
        <p:txBody>
          <a:bodyPr/>
          <a:lstStyle/>
          <a:p>
            <a:endParaRPr lang="en-US"/>
          </a:p>
        </p:txBody>
      </p:sp>
      <p:pic>
        <p:nvPicPr>
          <p:cNvPr id="16" name="Image 0" descr="/tmp/build/assets/icons/FaExclamationTriangle_white.png"/>
          <p:cNvPicPr>
            <a:picLocks noChangeAspect="1"/>
          </p:cNvPicPr>
          <p:nvPr/>
        </p:nvPicPr>
        <p:blipFill>
          <a:blip r:embed="rId4"/>
          <a:stretch>
            <a:fillRect/>
          </a:stretch>
        </p:blipFill>
        <p:spPr>
          <a:xfrm>
            <a:off x="952073" y="3786713"/>
            <a:ext cx="272125" cy="272125"/>
          </a:xfrm>
          <a:prstGeom prst="rect">
            <a:avLst/>
          </a:prstGeom>
        </p:spPr>
      </p:pic>
      <p:sp>
        <p:nvSpPr>
          <p:cNvPr id="17" name="Text 14"/>
          <p:cNvSpPr/>
          <p:nvPr/>
        </p:nvSpPr>
        <p:spPr>
          <a:xfrm>
            <a:off x="1536192" y="3639312"/>
            <a:ext cx="4184752" cy="566928"/>
          </a:xfrm>
          <a:prstGeom prst="rect">
            <a:avLst/>
          </a:prstGeom>
          <a:noFill/>
          <a:ln/>
        </p:spPr>
        <p:txBody>
          <a:bodyPr wrap="square" lIns="0" tIns="0" rIns="0" bIns="0" rtlCol="0" anchor="ctr"/>
          <a:lstStyle/>
          <a:p>
            <a:pPr marL="0" indent="0" algn="l">
              <a:buNone/>
            </a:pPr>
            <a:r>
              <a:rPr lang="en-US" sz="1450" b="1" dirty="0">
                <a:solidFill>
                  <a:srgbClr val="FBBF24"/>
                </a:solidFill>
                <a:latin typeface="Calibri" pitchFamily="34" charset="0"/>
                <a:ea typeface="Calibri" pitchFamily="34" charset="-122"/>
                <a:cs typeface="Calibri" pitchFamily="34" charset="-120"/>
              </a:rPr>
              <a:t>Bài toán đầu vào</a:t>
            </a:r>
            <a:endParaRPr lang="en-US" sz="1450" dirty="0"/>
          </a:p>
        </p:txBody>
      </p:sp>
      <p:sp>
        <p:nvSpPr>
          <p:cNvPr id="18" name="Text 15"/>
          <p:cNvSpPr/>
          <p:nvPr/>
        </p:nvSpPr>
        <p:spPr>
          <a:xfrm>
            <a:off x="841248" y="4315968"/>
            <a:ext cx="4843120" cy="576072"/>
          </a:xfrm>
          <a:prstGeom prst="rect">
            <a:avLst/>
          </a:prstGeom>
          <a:noFill/>
          <a:ln/>
        </p:spPr>
        <p:txBody>
          <a:bodyPr wrap="square" lIns="0" tIns="0" rIns="0" bIns="0" rtlCol="0" anchor="t"/>
          <a:lstStyle/>
          <a:p>
            <a:pPr marL="0" indent="0" algn="l">
              <a:lnSpc>
                <a:spcPct val="104000"/>
              </a:lnSpc>
              <a:buNone/>
            </a:pPr>
            <a:r>
              <a:rPr lang="en-US" sz="1180" dirty="0">
                <a:solidFill>
                  <a:srgbClr val="C6D2E2"/>
                </a:solidFill>
                <a:latin typeface="Calibri" pitchFamily="34" charset="0"/>
                <a:ea typeface="Calibri" pitchFamily="34" charset="-122"/>
                <a:cs typeface="Calibri" pitchFamily="34" charset="-120"/>
              </a:rPr>
              <a:t>Trung tâm I CAN READ hoàn toàn không có nền móng về Marketing Online. Đề bài: xây dựng hệ thống thu hút khách hàng ổn định chỉ trong thời gian ngắn — 3 tháng.</a:t>
            </a:r>
            <a:endParaRPr lang="en-US" sz="1180" dirty="0"/>
          </a:p>
        </p:txBody>
      </p:sp>
      <p:sp>
        <p:nvSpPr>
          <p:cNvPr id="19" name="Shape 16"/>
          <p:cNvSpPr/>
          <p:nvPr/>
        </p:nvSpPr>
        <p:spPr>
          <a:xfrm>
            <a:off x="6233008" y="3401568"/>
            <a:ext cx="5391760" cy="1691640"/>
          </a:xfrm>
          <a:prstGeom prst="roundRect">
            <a:avLst>
              <a:gd name="adj" fmla="val 4865"/>
            </a:avLst>
          </a:prstGeom>
          <a:solidFill>
            <a:srgbClr val="13203B"/>
          </a:solidFill>
          <a:ln w="12700">
            <a:solidFill>
              <a:srgbClr val="2C3E63"/>
            </a:solidFill>
            <a:prstDash val="solid"/>
          </a:ln>
          <a:effectLst>
            <a:outerShdw blurRad="114300" dist="50800" dir="5400000" algn="bl" rotWithShape="0">
              <a:srgbClr val="000000">
                <a:alpha val="30000"/>
              </a:srgbClr>
            </a:outerShdw>
          </a:effectLst>
        </p:spPr>
        <p:txBody>
          <a:bodyPr/>
          <a:lstStyle/>
          <a:p>
            <a:endParaRPr lang="en-US"/>
          </a:p>
        </p:txBody>
      </p:sp>
      <p:sp>
        <p:nvSpPr>
          <p:cNvPr id="20" name="Shape 17"/>
          <p:cNvSpPr/>
          <p:nvPr/>
        </p:nvSpPr>
        <p:spPr>
          <a:xfrm>
            <a:off x="6470752" y="3639312"/>
            <a:ext cx="566928" cy="566928"/>
          </a:xfrm>
          <a:prstGeom prst="roundRect">
            <a:avLst>
              <a:gd name="adj" fmla="val 26000"/>
            </a:avLst>
          </a:prstGeom>
          <a:solidFill>
            <a:srgbClr val="0F766E"/>
          </a:solidFill>
          <a:ln/>
          <a:effectLst>
            <a:outerShdw blurRad="88900" dist="38100" dir="5400000" algn="bl" rotWithShape="0">
              <a:srgbClr val="000000">
                <a:alpha val="30000"/>
              </a:srgbClr>
            </a:outerShdw>
          </a:effectLst>
        </p:spPr>
        <p:txBody>
          <a:bodyPr/>
          <a:lstStyle/>
          <a:p>
            <a:endParaRPr lang="en-US"/>
          </a:p>
        </p:txBody>
      </p:sp>
      <p:pic>
        <p:nvPicPr>
          <p:cNvPr id="21" name="Image 1" descr="/tmp/build/assets/icons/FaBullseye_white.png"/>
          <p:cNvPicPr>
            <a:picLocks noChangeAspect="1"/>
          </p:cNvPicPr>
          <p:nvPr/>
        </p:nvPicPr>
        <p:blipFill>
          <a:blip r:embed="rId5"/>
          <a:stretch>
            <a:fillRect/>
          </a:stretch>
        </p:blipFill>
        <p:spPr>
          <a:xfrm>
            <a:off x="6618153" y="3786713"/>
            <a:ext cx="272125" cy="272125"/>
          </a:xfrm>
          <a:prstGeom prst="rect">
            <a:avLst/>
          </a:prstGeom>
        </p:spPr>
      </p:pic>
      <p:sp>
        <p:nvSpPr>
          <p:cNvPr id="22" name="Text 18"/>
          <p:cNvSpPr/>
          <p:nvPr/>
        </p:nvSpPr>
        <p:spPr>
          <a:xfrm>
            <a:off x="7202272" y="3639312"/>
            <a:ext cx="4184752" cy="566928"/>
          </a:xfrm>
          <a:prstGeom prst="rect">
            <a:avLst/>
          </a:prstGeom>
          <a:noFill/>
          <a:ln/>
        </p:spPr>
        <p:txBody>
          <a:bodyPr wrap="square" lIns="0" tIns="0" rIns="0" bIns="0" rtlCol="0" anchor="ctr"/>
          <a:lstStyle/>
          <a:p>
            <a:pPr marL="0" indent="0" algn="l">
              <a:buNone/>
            </a:pPr>
            <a:r>
              <a:rPr lang="en-US" sz="1450" b="1" dirty="0">
                <a:solidFill>
                  <a:srgbClr val="2DD4BF"/>
                </a:solidFill>
                <a:latin typeface="Calibri" pitchFamily="34" charset="0"/>
                <a:ea typeface="Calibri" pitchFamily="34" charset="-122"/>
                <a:cs typeface="Calibri" pitchFamily="34" charset="-120"/>
              </a:rPr>
              <a:t>Mục tiêu sát sườn</a:t>
            </a:r>
            <a:endParaRPr lang="en-US" sz="1450" dirty="0"/>
          </a:p>
        </p:txBody>
      </p:sp>
      <p:sp>
        <p:nvSpPr>
          <p:cNvPr id="23" name="Text 19"/>
          <p:cNvSpPr/>
          <p:nvPr/>
        </p:nvSpPr>
        <p:spPr>
          <a:xfrm>
            <a:off x="6507328" y="4315968"/>
            <a:ext cx="4843120" cy="576072"/>
          </a:xfrm>
          <a:prstGeom prst="rect">
            <a:avLst/>
          </a:prstGeom>
          <a:noFill/>
          <a:ln/>
        </p:spPr>
        <p:txBody>
          <a:bodyPr wrap="square" lIns="0" tIns="0" rIns="0" bIns="0" rtlCol="0" anchor="t"/>
          <a:lstStyle/>
          <a:p>
            <a:pPr marL="0" indent="0" algn="l">
              <a:lnSpc>
                <a:spcPct val="104000"/>
              </a:lnSpc>
              <a:buNone/>
            </a:pPr>
            <a:r>
              <a:rPr lang="en-US" sz="1180" dirty="0">
                <a:solidFill>
                  <a:srgbClr val="C6D2E2"/>
                </a:solidFill>
                <a:latin typeface="Calibri" pitchFamily="34" charset="0"/>
                <a:ea typeface="Calibri" pitchFamily="34" charset="-122"/>
                <a:cs typeface="Calibri" pitchFamily="34" charset="-120"/>
              </a:rPr>
              <a:t>Chuyển đổi thực tế: thu thập và mang về 100 khách hàng đăng ký thực sau 3 tháng — đo bằng kết quả, không phải lượt xem.</a:t>
            </a:r>
            <a:endParaRPr lang="en-US" sz="1180" dirty="0"/>
          </a:p>
        </p:txBody>
      </p:sp>
      <p:sp>
        <p:nvSpPr>
          <p:cNvPr id="24" name="Shape 20"/>
          <p:cNvSpPr/>
          <p:nvPr/>
        </p:nvSpPr>
        <p:spPr>
          <a:xfrm>
            <a:off x="566928" y="5285232"/>
            <a:ext cx="11057839" cy="841248"/>
          </a:xfrm>
          <a:prstGeom prst="roundRect">
            <a:avLst>
              <a:gd name="adj" fmla="val 10870"/>
            </a:avLst>
          </a:prstGeom>
          <a:solidFill>
            <a:srgbClr val="0E2A3A"/>
          </a:solidFill>
          <a:ln w="12700">
            <a:solidFill>
              <a:srgbClr val="15506B"/>
            </a:solidFill>
            <a:prstDash val="solid"/>
          </a:ln>
        </p:spPr>
        <p:txBody>
          <a:bodyPr/>
          <a:lstStyle/>
          <a:p>
            <a:endParaRPr lang="en-US"/>
          </a:p>
        </p:txBody>
      </p:sp>
      <p:pic>
        <p:nvPicPr>
          <p:cNvPr id="25" name="Image 2" descr="/tmp/build/assets/icons/FaBolt_gold.png"/>
          <p:cNvPicPr>
            <a:picLocks noChangeAspect="1"/>
          </p:cNvPicPr>
          <p:nvPr/>
        </p:nvPicPr>
        <p:blipFill>
          <a:blip r:embed="rId6"/>
          <a:stretch>
            <a:fillRect/>
          </a:stretch>
        </p:blipFill>
        <p:spPr>
          <a:xfrm>
            <a:off x="822960" y="5522976"/>
            <a:ext cx="365760" cy="365760"/>
          </a:xfrm>
          <a:prstGeom prst="rect">
            <a:avLst/>
          </a:prstGeom>
        </p:spPr>
      </p:pic>
      <p:sp>
        <p:nvSpPr>
          <p:cNvPr id="26" name="Text 21"/>
          <p:cNvSpPr/>
          <p:nvPr/>
        </p:nvSpPr>
        <p:spPr>
          <a:xfrm>
            <a:off x="1344168" y="5285232"/>
            <a:ext cx="10051999" cy="841248"/>
          </a:xfrm>
          <a:prstGeom prst="rect">
            <a:avLst/>
          </a:prstGeom>
          <a:noFill/>
          <a:ln/>
        </p:spPr>
        <p:txBody>
          <a:bodyPr wrap="square" lIns="0" tIns="0" rIns="0" bIns="0" rtlCol="0" anchor="ctr"/>
          <a:lstStyle/>
          <a:p>
            <a:pPr marL="0" indent="0">
              <a:buNone/>
            </a:pPr>
            <a:r>
              <a:rPr lang="en-US" sz="1350" b="1" dirty="0">
                <a:solidFill>
                  <a:srgbClr val="FBBF24"/>
                </a:solidFill>
                <a:latin typeface="Calibri" pitchFamily="34" charset="0"/>
                <a:ea typeface="Calibri" pitchFamily="34" charset="-122"/>
                <a:cs typeface="Calibri" pitchFamily="34" charset="-120"/>
              </a:rPr>
              <a:t>Mấu chốt đầu tiên:  </a:t>
            </a:r>
            <a:r>
              <a:rPr lang="en-US" sz="1350" dirty="0">
                <a:solidFill>
                  <a:srgbClr val="F2F6FC"/>
                </a:solidFill>
                <a:latin typeface="Calibri" pitchFamily="34" charset="0"/>
                <a:ea typeface="Calibri" pitchFamily="34" charset="-122"/>
                <a:cs typeface="Calibri" pitchFamily="34" charset="-120"/>
              </a:rPr>
              <a:t>để chạy Ads hiệu quả, trước hết phải tạo ra được nội dung VIRAL — đó là bài toán phải giải trước tiên.</a:t>
            </a:r>
            <a:endParaRPr lang="en-US" sz="1350" dirty="0"/>
          </a:p>
        </p:txBody>
      </p:sp>
      <p:sp>
        <p:nvSpPr>
          <p:cNvPr id="27" name="Text 22"/>
          <p:cNvSpPr/>
          <p:nvPr/>
        </p:nvSpPr>
        <p:spPr>
          <a:xfrm>
            <a:off x="566928" y="6473952"/>
            <a:ext cx="5486400" cy="274320"/>
          </a:xfrm>
          <a:prstGeom prst="rect">
            <a:avLst/>
          </a:prstGeom>
          <a:noFill/>
          <a:ln/>
        </p:spPr>
        <p:txBody>
          <a:bodyPr wrap="square" lIns="0" tIns="0" rIns="0" bIns="0" rtlCol="0" anchor="ctr"/>
          <a:lstStyle/>
          <a:p>
            <a:pPr marL="0" indent="0" algn="l">
              <a:buNone/>
            </a:pPr>
            <a:r>
              <a:rPr lang="en-US" sz="850" kern="0" spc="200" dirty="0">
                <a:solidFill>
                  <a:srgbClr val="6F7E96"/>
                </a:solidFill>
                <a:latin typeface="Calibri" pitchFamily="34" charset="0"/>
                <a:ea typeface="Calibri" pitchFamily="34" charset="-122"/>
                <a:cs typeface="Calibri" pitchFamily="34" charset="-120"/>
              </a:rPr>
              <a:t>CASE STUDY · I CAN READ</a:t>
            </a:r>
            <a:endParaRPr lang="en-US" sz="850" dirty="0"/>
          </a:p>
        </p:txBody>
      </p:sp>
      <p:sp>
        <p:nvSpPr>
          <p:cNvPr id="28" name="Text 23"/>
          <p:cNvSpPr/>
          <p:nvPr/>
        </p:nvSpPr>
        <p:spPr>
          <a:xfrm>
            <a:off x="9795967" y="6473952"/>
            <a:ext cx="1828800" cy="274320"/>
          </a:xfrm>
          <a:prstGeom prst="rect">
            <a:avLst/>
          </a:prstGeom>
          <a:noFill/>
          <a:ln/>
        </p:spPr>
        <p:txBody>
          <a:bodyPr wrap="square" lIns="0" tIns="0" rIns="0" bIns="0" rtlCol="0" anchor="ctr"/>
          <a:lstStyle/>
          <a:p>
            <a:pPr marL="0" indent="0" algn="r">
              <a:buNone/>
            </a:pPr>
            <a:r>
              <a:rPr lang="en-US" sz="850" dirty="0">
                <a:solidFill>
                  <a:srgbClr val="6F7E96"/>
                </a:solidFill>
                <a:latin typeface="Calibri" pitchFamily="34" charset="0"/>
                <a:ea typeface="Calibri" pitchFamily="34" charset="-122"/>
                <a:cs typeface="Calibri" pitchFamily="34" charset="-120"/>
              </a:rPr>
              <a:t>05 / 22</a:t>
            </a:r>
            <a:endParaRPr lang="en-US" sz="8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Shape 0"/>
          <p:cNvSpPr/>
          <p:nvPr/>
        </p:nvSpPr>
        <p:spPr>
          <a:xfrm>
            <a:off x="566928" y="521208"/>
            <a:ext cx="201168" cy="68580"/>
          </a:xfrm>
          <a:prstGeom prst="rect">
            <a:avLst/>
          </a:prstGeom>
          <a:solidFill>
            <a:srgbClr val="2DD4BF"/>
          </a:solidFill>
          <a:ln/>
        </p:spPr>
        <p:txBody>
          <a:bodyPr/>
          <a:lstStyle/>
          <a:p>
            <a:endParaRPr lang="en-US"/>
          </a:p>
        </p:txBody>
      </p:sp>
      <p:sp>
        <p:nvSpPr>
          <p:cNvPr id="3" name="Text 1"/>
          <p:cNvSpPr/>
          <p:nvPr/>
        </p:nvSpPr>
        <p:spPr>
          <a:xfrm>
            <a:off x="868680" y="475488"/>
            <a:ext cx="10692079" cy="274320"/>
          </a:xfrm>
          <a:prstGeom prst="rect">
            <a:avLst/>
          </a:prstGeom>
          <a:noFill/>
          <a:ln/>
        </p:spPr>
        <p:txBody>
          <a:bodyPr wrap="square" lIns="0" tIns="0" rIns="0" bIns="0" rtlCol="0" anchor="ctr"/>
          <a:lstStyle/>
          <a:p>
            <a:pPr marL="0" indent="0" algn="l">
              <a:buNone/>
            </a:pPr>
            <a:r>
              <a:rPr lang="en-US" sz="1150" b="1" kern="0" spc="250" dirty="0">
                <a:solidFill>
                  <a:srgbClr val="2DD4BF"/>
                </a:solidFill>
                <a:latin typeface="Calibri" pitchFamily="34" charset="0"/>
                <a:ea typeface="Calibri" pitchFamily="34" charset="-122"/>
                <a:cs typeface="Calibri" pitchFamily="34" charset="-120"/>
              </a:rPr>
              <a:t>QUYẾT ĐỊNH NỀN TẢNG</a:t>
            </a:r>
            <a:endParaRPr lang="en-US" sz="1150" dirty="0"/>
          </a:p>
        </p:txBody>
      </p:sp>
      <p:sp>
        <p:nvSpPr>
          <p:cNvPr id="4" name="Text 2"/>
          <p:cNvSpPr/>
          <p:nvPr/>
        </p:nvSpPr>
        <p:spPr>
          <a:xfrm>
            <a:off x="566928" y="768096"/>
            <a:ext cx="11057839" cy="658368"/>
          </a:xfrm>
          <a:prstGeom prst="rect">
            <a:avLst/>
          </a:prstGeom>
          <a:noFill/>
          <a:ln/>
        </p:spPr>
        <p:txBody>
          <a:bodyPr wrap="square" lIns="0" tIns="0" rIns="0" bIns="0" rtlCol="0" anchor="ctr"/>
          <a:lstStyle/>
          <a:p>
            <a:pPr marL="0" indent="0" algn="l">
              <a:buNone/>
            </a:pPr>
            <a:r>
              <a:rPr lang="en-US" sz="2900" b="1" dirty="0">
                <a:solidFill>
                  <a:srgbClr val="F2F6FC"/>
                </a:solidFill>
                <a:latin typeface="Calibri" pitchFamily="34" charset="0"/>
                <a:ea typeface="Calibri" pitchFamily="34" charset="-122"/>
                <a:cs typeface="Calibri" pitchFamily="34" charset="-120"/>
              </a:rPr>
              <a:t>Lựa Chọn Định Hướng Nội Dung</a:t>
            </a:r>
            <a:endParaRPr lang="en-US" sz="2900" dirty="0"/>
          </a:p>
        </p:txBody>
      </p:sp>
      <p:sp>
        <p:nvSpPr>
          <p:cNvPr id="5" name="Text 3"/>
          <p:cNvSpPr/>
          <p:nvPr/>
        </p:nvSpPr>
        <p:spPr>
          <a:xfrm>
            <a:off x="566928" y="1371600"/>
            <a:ext cx="11057839" cy="329184"/>
          </a:xfrm>
          <a:prstGeom prst="rect">
            <a:avLst/>
          </a:prstGeom>
          <a:noFill/>
          <a:ln/>
        </p:spPr>
        <p:txBody>
          <a:bodyPr wrap="square" lIns="0" tIns="0" rIns="0" bIns="0" rtlCol="0" anchor="ctr"/>
          <a:lstStyle/>
          <a:p>
            <a:pPr marL="0" indent="0" algn="l">
              <a:buNone/>
            </a:pPr>
            <a:r>
              <a:rPr lang="en-US" sz="1300" dirty="0">
                <a:solidFill>
                  <a:srgbClr val="93A2B8"/>
                </a:solidFill>
                <a:latin typeface="Calibri" pitchFamily="34" charset="0"/>
                <a:ea typeface="Calibri" pitchFamily="34" charset="-122"/>
                <a:cs typeface="Calibri" pitchFamily="34" charset="-120"/>
              </a:rPr>
              <a:t>Ba hướng được cân nhắc — chỉ một hướng đủ khả thi trong 3 tháng.</a:t>
            </a:r>
            <a:endParaRPr lang="en-US" sz="1300" dirty="0"/>
          </a:p>
        </p:txBody>
      </p:sp>
      <p:sp>
        <p:nvSpPr>
          <p:cNvPr id="6" name="Shape 4"/>
          <p:cNvSpPr/>
          <p:nvPr/>
        </p:nvSpPr>
        <p:spPr>
          <a:xfrm>
            <a:off x="566928" y="1847088"/>
            <a:ext cx="6400800" cy="1078992"/>
          </a:xfrm>
          <a:prstGeom prst="roundRect">
            <a:avLst>
              <a:gd name="adj" fmla="val 7627"/>
            </a:avLst>
          </a:prstGeom>
          <a:solidFill>
            <a:srgbClr val="13203B"/>
          </a:solidFill>
          <a:ln w="12700">
            <a:solidFill>
              <a:srgbClr val="2C3E63"/>
            </a:solidFill>
            <a:prstDash val="solid"/>
          </a:ln>
          <a:effectLst>
            <a:outerShdw blurRad="114300" dist="50800" dir="5400000" algn="bl" rotWithShape="0">
              <a:srgbClr val="000000">
                <a:alpha val="30000"/>
              </a:srgbClr>
            </a:outerShdw>
          </a:effectLst>
        </p:spPr>
        <p:txBody>
          <a:bodyPr/>
          <a:lstStyle/>
          <a:p>
            <a:endParaRPr lang="en-US"/>
          </a:p>
        </p:txBody>
      </p:sp>
      <p:pic>
        <p:nvPicPr>
          <p:cNvPr id="7" name="Image 0" descr="/tmp/build/assets/icons/FaTimesCircle_red.png"/>
          <p:cNvPicPr>
            <a:picLocks noChangeAspect="1"/>
          </p:cNvPicPr>
          <p:nvPr/>
        </p:nvPicPr>
        <p:blipFill>
          <a:blip r:embed="rId4"/>
          <a:stretch>
            <a:fillRect/>
          </a:stretch>
        </p:blipFill>
        <p:spPr>
          <a:xfrm>
            <a:off x="822960" y="2157984"/>
            <a:ext cx="457200" cy="457200"/>
          </a:xfrm>
          <a:prstGeom prst="rect">
            <a:avLst/>
          </a:prstGeom>
        </p:spPr>
      </p:pic>
      <p:sp>
        <p:nvSpPr>
          <p:cNvPr id="8" name="Text 5"/>
          <p:cNvSpPr/>
          <p:nvPr/>
        </p:nvSpPr>
        <p:spPr>
          <a:xfrm>
            <a:off x="1435608" y="2020824"/>
            <a:ext cx="4160520" cy="384048"/>
          </a:xfrm>
          <a:prstGeom prst="rect">
            <a:avLst/>
          </a:prstGeom>
          <a:noFill/>
          <a:ln/>
        </p:spPr>
        <p:txBody>
          <a:bodyPr wrap="square" lIns="0" tIns="0" rIns="0" bIns="0" rtlCol="0" anchor="ctr"/>
          <a:lstStyle/>
          <a:p>
            <a:pPr marL="0" indent="0">
              <a:buNone/>
            </a:pPr>
            <a:r>
              <a:rPr lang="en-US" sz="1550" b="1" dirty="0">
                <a:solidFill>
                  <a:srgbClr val="F2F6FC"/>
                </a:solidFill>
                <a:latin typeface="Calibri" pitchFamily="34" charset="0"/>
                <a:ea typeface="Calibri" pitchFamily="34" charset="-122"/>
                <a:cs typeface="Calibri" pitchFamily="34" charset="-120"/>
              </a:rPr>
              <a:t>Kiến thức chuyên sâu</a:t>
            </a:r>
            <a:endParaRPr lang="en-US" sz="1550" dirty="0"/>
          </a:p>
        </p:txBody>
      </p:sp>
      <p:sp>
        <p:nvSpPr>
          <p:cNvPr id="9" name="Shape 6"/>
          <p:cNvSpPr/>
          <p:nvPr/>
        </p:nvSpPr>
        <p:spPr>
          <a:xfrm>
            <a:off x="5687568" y="2057400"/>
            <a:ext cx="1005840" cy="310896"/>
          </a:xfrm>
          <a:prstGeom prst="roundRect">
            <a:avLst>
              <a:gd name="adj" fmla="val 50000"/>
            </a:avLst>
          </a:prstGeom>
          <a:solidFill>
            <a:srgbClr val="3A1E22"/>
          </a:solidFill>
          <a:ln/>
        </p:spPr>
        <p:txBody>
          <a:bodyPr/>
          <a:lstStyle/>
          <a:p>
            <a:endParaRPr lang="en-US"/>
          </a:p>
        </p:txBody>
      </p:sp>
      <p:sp>
        <p:nvSpPr>
          <p:cNvPr id="10" name="Text 7"/>
          <p:cNvSpPr/>
          <p:nvPr/>
        </p:nvSpPr>
        <p:spPr>
          <a:xfrm>
            <a:off x="5687568" y="2057400"/>
            <a:ext cx="1005840" cy="310896"/>
          </a:xfrm>
          <a:prstGeom prst="rect">
            <a:avLst/>
          </a:prstGeom>
          <a:noFill/>
          <a:ln/>
        </p:spPr>
        <p:txBody>
          <a:bodyPr wrap="square" lIns="0" tIns="0" rIns="0" bIns="0" rtlCol="0" anchor="ctr"/>
          <a:lstStyle/>
          <a:p>
            <a:pPr marL="0" indent="0" algn="ctr">
              <a:buNone/>
            </a:pPr>
            <a:r>
              <a:rPr lang="en-US" sz="900" b="1" kern="0" spc="100" dirty="0">
                <a:solidFill>
                  <a:srgbClr val="F2767C"/>
                </a:solidFill>
                <a:latin typeface="Calibri" pitchFamily="34" charset="0"/>
                <a:ea typeface="Calibri" pitchFamily="34" charset="-122"/>
                <a:cs typeface="Calibri" pitchFamily="34" charset="-120"/>
              </a:rPr>
              <a:t>LOẠI BỎ</a:t>
            </a:r>
            <a:endParaRPr lang="en-US" sz="900" dirty="0"/>
          </a:p>
        </p:txBody>
      </p:sp>
      <p:sp>
        <p:nvSpPr>
          <p:cNvPr id="11" name="Text 8"/>
          <p:cNvSpPr/>
          <p:nvPr/>
        </p:nvSpPr>
        <p:spPr>
          <a:xfrm>
            <a:off x="1435608" y="2377440"/>
            <a:ext cx="5212080" cy="493776"/>
          </a:xfrm>
          <a:prstGeom prst="rect">
            <a:avLst/>
          </a:prstGeom>
          <a:noFill/>
          <a:ln/>
        </p:spPr>
        <p:txBody>
          <a:bodyPr wrap="square" lIns="0" tIns="0" rIns="0" bIns="0" rtlCol="0" anchor="t"/>
          <a:lstStyle/>
          <a:p>
            <a:pPr marL="0" indent="0">
              <a:lnSpc>
                <a:spcPct val="100000"/>
              </a:lnSpc>
              <a:buNone/>
            </a:pPr>
            <a:r>
              <a:rPr lang="en-US" sz="1100" dirty="0">
                <a:solidFill>
                  <a:srgbClr val="C6D2E2"/>
                </a:solidFill>
                <a:latin typeface="Calibri" pitchFamily="34" charset="0"/>
                <a:ea typeface="Calibri" pitchFamily="34" charset="-122"/>
                <a:cs typeface="Calibri" pitchFamily="34" charset="-120"/>
              </a:rPr>
              <a:t>Đòi hỏi tài nguyên quay dựng thật &amp; nhân sự chuyên môn sâu ngay lập tức — hiện chưa tối ưu.</a:t>
            </a:r>
            <a:endParaRPr lang="en-US" sz="1100" dirty="0"/>
          </a:p>
        </p:txBody>
      </p:sp>
      <p:sp>
        <p:nvSpPr>
          <p:cNvPr id="12" name="Shape 9"/>
          <p:cNvSpPr/>
          <p:nvPr/>
        </p:nvSpPr>
        <p:spPr>
          <a:xfrm>
            <a:off x="566928" y="3081528"/>
            <a:ext cx="6400800" cy="1078992"/>
          </a:xfrm>
          <a:prstGeom prst="roundRect">
            <a:avLst>
              <a:gd name="adj" fmla="val 7627"/>
            </a:avLst>
          </a:prstGeom>
          <a:solidFill>
            <a:srgbClr val="13203B"/>
          </a:solidFill>
          <a:ln w="12700">
            <a:solidFill>
              <a:srgbClr val="2C3E63"/>
            </a:solidFill>
            <a:prstDash val="solid"/>
          </a:ln>
          <a:effectLst>
            <a:outerShdw blurRad="114300" dist="50800" dir="5400000" algn="bl" rotWithShape="0">
              <a:srgbClr val="000000">
                <a:alpha val="30000"/>
              </a:srgbClr>
            </a:outerShdw>
          </a:effectLst>
        </p:spPr>
        <p:txBody>
          <a:bodyPr/>
          <a:lstStyle/>
          <a:p>
            <a:endParaRPr lang="en-US"/>
          </a:p>
        </p:txBody>
      </p:sp>
      <p:pic>
        <p:nvPicPr>
          <p:cNvPr id="13" name="Image 1" descr="/tmp/build/assets/icons/FaTimesCircle_red.png"/>
          <p:cNvPicPr>
            <a:picLocks noChangeAspect="1"/>
          </p:cNvPicPr>
          <p:nvPr/>
        </p:nvPicPr>
        <p:blipFill>
          <a:blip r:embed="rId4"/>
          <a:stretch>
            <a:fillRect/>
          </a:stretch>
        </p:blipFill>
        <p:spPr>
          <a:xfrm>
            <a:off x="822960" y="3392424"/>
            <a:ext cx="457200" cy="457200"/>
          </a:xfrm>
          <a:prstGeom prst="rect">
            <a:avLst/>
          </a:prstGeom>
        </p:spPr>
      </p:pic>
      <p:sp>
        <p:nvSpPr>
          <p:cNvPr id="14" name="Text 10"/>
          <p:cNvSpPr/>
          <p:nvPr/>
        </p:nvSpPr>
        <p:spPr>
          <a:xfrm>
            <a:off x="1435608" y="3255264"/>
            <a:ext cx="4160520" cy="384048"/>
          </a:xfrm>
          <a:prstGeom prst="rect">
            <a:avLst/>
          </a:prstGeom>
          <a:noFill/>
          <a:ln/>
        </p:spPr>
        <p:txBody>
          <a:bodyPr wrap="square" lIns="0" tIns="0" rIns="0" bIns="0" rtlCol="0" anchor="ctr"/>
          <a:lstStyle/>
          <a:p>
            <a:pPr marL="0" indent="0">
              <a:buNone/>
            </a:pPr>
            <a:r>
              <a:rPr lang="en-US" sz="1550" b="1" dirty="0">
                <a:solidFill>
                  <a:srgbClr val="F2F6FC"/>
                </a:solidFill>
                <a:latin typeface="Calibri" pitchFamily="34" charset="0"/>
                <a:ea typeface="Calibri" pitchFamily="34" charset="-122"/>
                <a:cs typeface="Calibri" pitchFamily="34" charset="-120"/>
              </a:rPr>
              <a:t>Bắt trend / Độc đáo</a:t>
            </a:r>
            <a:endParaRPr lang="en-US" sz="1550" dirty="0"/>
          </a:p>
        </p:txBody>
      </p:sp>
      <p:sp>
        <p:nvSpPr>
          <p:cNvPr id="15" name="Shape 11"/>
          <p:cNvSpPr/>
          <p:nvPr/>
        </p:nvSpPr>
        <p:spPr>
          <a:xfrm>
            <a:off x="5687568" y="3291840"/>
            <a:ext cx="1005840" cy="310896"/>
          </a:xfrm>
          <a:prstGeom prst="roundRect">
            <a:avLst>
              <a:gd name="adj" fmla="val 50000"/>
            </a:avLst>
          </a:prstGeom>
          <a:solidFill>
            <a:srgbClr val="3A1E22"/>
          </a:solidFill>
          <a:ln/>
        </p:spPr>
        <p:txBody>
          <a:bodyPr/>
          <a:lstStyle/>
          <a:p>
            <a:endParaRPr lang="en-US"/>
          </a:p>
        </p:txBody>
      </p:sp>
      <p:sp>
        <p:nvSpPr>
          <p:cNvPr id="16" name="Text 12"/>
          <p:cNvSpPr/>
          <p:nvPr/>
        </p:nvSpPr>
        <p:spPr>
          <a:xfrm>
            <a:off x="5687568" y="3291840"/>
            <a:ext cx="1005840" cy="310896"/>
          </a:xfrm>
          <a:prstGeom prst="rect">
            <a:avLst/>
          </a:prstGeom>
          <a:noFill/>
          <a:ln/>
        </p:spPr>
        <p:txBody>
          <a:bodyPr wrap="square" lIns="0" tIns="0" rIns="0" bIns="0" rtlCol="0" anchor="ctr"/>
          <a:lstStyle/>
          <a:p>
            <a:pPr marL="0" indent="0" algn="ctr">
              <a:buNone/>
            </a:pPr>
            <a:r>
              <a:rPr lang="en-US" sz="900" b="1" kern="0" spc="100" dirty="0">
                <a:solidFill>
                  <a:srgbClr val="F2767C"/>
                </a:solidFill>
                <a:latin typeface="Calibri" pitchFamily="34" charset="0"/>
                <a:ea typeface="Calibri" pitchFamily="34" charset="-122"/>
                <a:cs typeface="Calibri" pitchFamily="34" charset="-120"/>
              </a:rPr>
              <a:t>LOẠI BỎ</a:t>
            </a:r>
            <a:endParaRPr lang="en-US" sz="900" dirty="0"/>
          </a:p>
        </p:txBody>
      </p:sp>
      <p:sp>
        <p:nvSpPr>
          <p:cNvPr id="17" name="Text 13"/>
          <p:cNvSpPr/>
          <p:nvPr/>
        </p:nvSpPr>
        <p:spPr>
          <a:xfrm>
            <a:off x="1435608" y="3611880"/>
            <a:ext cx="5212080" cy="493776"/>
          </a:xfrm>
          <a:prstGeom prst="rect">
            <a:avLst/>
          </a:prstGeom>
          <a:noFill/>
          <a:ln/>
        </p:spPr>
        <p:txBody>
          <a:bodyPr wrap="square" lIns="0" tIns="0" rIns="0" bIns="0" rtlCol="0" anchor="t"/>
          <a:lstStyle/>
          <a:p>
            <a:pPr marL="0" indent="0">
              <a:lnSpc>
                <a:spcPct val="100000"/>
              </a:lnSpc>
              <a:buNone/>
            </a:pPr>
            <a:r>
              <a:rPr lang="en-US" sz="1100" dirty="0">
                <a:solidFill>
                  <a:srgbClr val="C6D2E2"/>
                </a:solidFill>
                <a:latin typeface="Calibri" pitchFamily="34" charset="0"/>
                <a:ea typeface="Calibri" pitchFamily="34" charset="-122"/>
                <a:cs typeface="Calibri" pitchFamily="34" charset="-120"/>
              </a:rPr>
              <a:t>Khó duy trì ổn định, khó đồng bộ lâu dài, tốn nguồn lực liên tục để đu bám xu hướng.</a:t>
            </a:r>
            <a:endParaRPr lang="en-US" sz="1100" dirty="0"/>
          </a:p>
        </p:txBody>
      </p:sp>
      <p:sp>
        <p:nvSpPr>
          <p:cNvPr id="18" name="Shape 14"/>
          <p:cNvSpPr/>
          <p:nvPr/>
        </p:nvSpPr>
        <p:spPr>
          <a:xfrm>
            <a:off x="566928" y="4315968"/>
            <a:ext cx="6400800" cy="1078992"/>
          </a:xfrm>
          <a:prstGeom prst="roundRect">
            <a:avLst>
              <a:gd name="adj" fmla="val 7627"/>
            </a:avLst>
          </a:prstGeom>
          <a:solidFill>
            <a:srgbClr val="103029"/>
          </a:solidFill>
          <a:ln w="12700">
            <a:solidFill>
              <a:srgbClr val="1F7A5E"/>
            </a:solidFill>
            <a:prstDash val="solid"/>
          </a:ln>
          <a:effectLst>
            <a:outerShdw blurRad="114300" dist="50800" dir="5400000" algn="bl" rotWithShape="0">
              <a:srgbClr val="000000">
                <a:alpha val="30000"/>
              </a:srgbClr>
            </a:outerShdw>
          </a:effectLst>
        </p:spPr>
        <p:txBody>
          <a:bodyPr/>
          <a:lstStyle/>
          <a:p>
            <a:endParaRPr lang="en-US"/>
          </a:p>
        </p:txBody>
      </p:sp>
      <p:pic>
        <p:nvPicPr>
          <p:cNvPr id="19" name="Image 2" descr="/tmp/build/assets/icons/FaCheckCircle_green.png"/>
          <p:cNvPicPr>
            <a:picLocks noChangeAspect="1"/>
          </p:cNvPicPr>
          <p:nvPr/>
        </p:nvPicPr>
        <p:blipFill>
          <a:blip r:embed="rId5"/>
          <a:stretch>
            <a:fillRect/>
          </a:stretch>
        </p:blipFill>
        <p:spPr>
          <a:xfrm>
            <a:off x="822960" y="4626864"/>
            <a:ext cx="457200" cy="457200"/>
          </a:xfrm>
          <a:prstGeom prst="rect">
            <a:avLst/>
          </a:prstGeom>
        </p:spPr>
      </p:pic>
      <p:sp>
        <p:nvSpPr>
          <p:cNvPr id="20" name="Text 15"/>
          <p:cNvSpPr/>
          <p:nvPr/>
        </p:nvSpPr>
        <p:spPr>
          <a:xfrm>
            <a:off x="1435608" y="4489704"/>
            <a:ext cx="4160520" cy="384048"/>
          </a:xfrm>
          <a:prstGeom prst="rect">
            <a:avLst/>
          </a:prstGeom>
          <a:noFill/>
          <a:ln/>
        </p:spPr>
        <p:txBody>
          <a:bodyPr wrap="square" lIns="0" tIns="0" rIns="0" bIns="0" rtlCol="0" anchor="ctr"/>
          <a:lstStyle/>
          <a:p>
            <a:pPr marL="0" indent="0">
              <a:buNone/>
            </a:pPr>
            <a:r>
              <a:rPr lang="en-US" sz="1550" b="1" dirty="0">
                <a:solidFill>
                  <a:srgbClr val="F2F6FC"/>
                </a:solidFill>
                <a:latin typeface="Calibri" pitchFamily="34" charset="0"/>
                <a:ea typeface="Calibri" pitchFamily="34" charset="-122"/>
                <a:cs typeface="Calibri" pitchFamily="34" charset="-120"/>
              </a:rPr>
              <a:t>Tấn công cảm xúc</a:t>
            </a:r>
            <a:endParaRPr lang="en-US" sz="1550" dirty="0"/>
          </a:p>
        </p:txBody>
      </p:sp>
      <p:sp>
        <p:nvSpPr>
          <p:cNvPr id="21" name="Shape 16"/>
          <p:cNvSpPr/>
          <p:nvPr/>
        </p:nvSpPr>
        <p:spPr>
          <a:xfrm>
            <a:off x="5687568" y="4526280"/>
            <a:ext cx="1005840" cy="310896"/>
          </a:xfrm>
          <a:prstGeom prst="roundRect">
            <a:avLst>
              <a:gd name="adj" fmla="val 50000"/>
            </a:avLst>
          </a:prstGeom>
          <a:solidFill>
            <a:srgbClr val="123F33"/>
          </a:solidFill>
          <a:ln/>
        </p:spPr>
        <p:txBody>
          <a:bodyPr/>
          <a:lstStyle/>
          <a:p>
            <a:endParaRPr lang="en-US"/>
          </a:p>
        </p:txBody>
      </p:sp>
      <p:sp>
        <p:nvSpPr>
          <p:cNvPr id="22" name="Text 17"/>
          <p:cNvSpPr/>
          <p:nvPr/>
        </p:nvSpPr>
        <p:spPr>
          <a:xfrm>
            <a:off x="5687568" y="4526280"/>
            <a:ext cx="1005840" cy="310896"/>
          </a:xfrm>
          <a:prstGeom prst="rect">
            <a:avLst/>
          </a:prstGeom>
          <a:noFill/>
          <a:ln/>
        </p:spPr>
        <p:txBody>
          <a:bodyPr wrap="square" lIns="0" tIns="0" rIns="0" bIns="0" rtlCol="0" anchor="ctr"/>
          <a:lstStyle/>
          <a:p>
            <a:pPr marL="0" indent="0" algn="ctr">
              <a:buNone/>
            </a:pPr>
            <a:r>
              <a:rPr lang="en-US" sz="900" b="1" kern="0" spc="100" dirty="0">
                <a:solidFill>
                  <a:srgbClr val="34D399"/>
                </a:solidFill>
                <a:latin typeface="Calibri" pitchFamily="34" charset="0"/>
                <a:ea typeface="Calibri" pitchFamily="34" charset="-122"/>
                <a:cs typeface="Calibri" pitchFamily="34" charset="-120"/>
              </a:rPr>
              <a:t>LỰA CHỌN</a:t>
            </a:r>
            <a:endParaRPr lang="en-US" sz="900" dirty="0"/>
          </a:p>
        </p:txBody>
      </p:sp>
      <p:sp>
        <p:nvSpPr>
          <p:cNvPr id="23" name="Text 18"/>
          <p:cNvSpPr/>
          <p:nvPr/>
        </p:nvSpPr>
        <p:spPr>
          <a:xfrm>
            <a:off x="1435608" y="4846320"/>
            <a:ext cx="5212080" cy="493776"/>
          </a:xfrm>
          <a:prstGeom prst="rect">
            <a:avLst/>
          </a:prstGeom>
          <a:noFill/>
          <a:ln/>
        </p:spPr>
        <p:txBody>
          <a:bodyPr wrap="square" lIns="0" tIns="0" rIns="0" bIns="0" rtlCol="0" anchor="t"/>
          <a:lstStyle/>
          <a:p>
            <a:pPr marL="0" indent="0">
              <a:lnSpc>
                <a:spcPct val="100000"/>
              </a:lnSpc>
              <a:buNone/>
            </a:pPr>
            <a:r>
              <a:rPr lang="en-US" sz="1100" dirty="0">
                <a:solidFill>
                  <a:srgbClr val="C6D2E2"/>
                </a:solidFill>
                <a:latin typeface="Calibri" pitchFamily="34" charset="0"/>
                <a:ea typeface="Calibri" pitchFamily="34" charset="-122"/>
                <a:cs typeface="Calibri" pitchFamily="34" charset="-120"/>
              </a:rPr>
              <a:t>Đánh trực diện vào nỗi đau thầm kín của phụ huynh &amp; khát khao của trẻ — độ chạm cao nhất.</a:t>
            </a:r>
            <a:endParaRPr lang="en-US" sz="1100" dirty="0"/>
          </a:p>
        </p:txBody>
      </p:sp>
      <p:sp>
        <p:nvSpPr>
          <p:cNvPr id="24" name="Shape 19"/>
          <p:cNvSpPr/>
          <p:nvPr/>
        </p:nvSpPr>
        <p:spPr>
          <a:xfrm>
            <a:off x="7296912" y="1783080"/>
            <a:ext cx="4197096" cy="3386339"/>
          </a:xfrm>
          <a:prstGeom prst="roundRect">
            <a:avLst>
              <a:gd name="adj" fmla="val 1620"/>
            </a:avLst>
          </a:prstGeom>
          <a:solidFill>
            <a:srgbClr val="E9EFF7"/>
          </a:solidFill>
          <a:ln w="12700">
            <a:solidFill>
              <a:srgbClr val="32466B"/>
            </a:solidFill>
            <a:prstDash val="solid"/>
          </a:ln>
          <a:effectLst>
            <a:outerShdw blurRad="152400" dist="63500" dir="5400000" algn="bl" rotWithShape="0">
              <a:srgbClr val="000000">
                <a:alpha val="42000"/>
              </a:srgbClr>
            </a:outerShdw>
          </a:effectLst>
        </p:spPr>
        <p:txBody>
          <a:bodyPr/>
          <a:lstStyle/>
          <a:p>
            <a:endParaRPr lang="en-US"/>
          </a:p>
        </p:txBody>
      </p:sp>
      <p:pic>
        <p:nvPicPr>
          <p:cNvPr id="25" name="Image 3" descr="/tmp/build/assets/shots/image16.png"/>
          <p:cNvPicPr>
            <a:picLocks noChangeAspect="1"/>
          </p:cNvPicPr>
          <p:nvPr/>
        </p:nvPicPr>
        <p:blipFill>
          <a:blip r:embed="rId6"/>
          <a:stretch>
            <a:fillRect/>
          </a:stretch>
        </p:blipFill>
        <p:spPr>
          <a:xfrm>
            <a:off x="7360920" y="1847088"/>
            <a:ext cx="4069080" cy="3258323"/>
          </a:xfrm>
          <a:prstGeom prst="rect">
            <a:avLst/>
          </a:prstGeom>
        </p:spPr>
      </p:pic>
      <p:sp>
        <p:nvSpPr>
          <p:cNvPr id="26" name="Text 20"/>
          <p:cNvSpPr/>
          <p:nvPr/>
        </p:nvSpPr>
        <p:spPr>
          <a:xfrm>
            <a:off x="7223760" y="5251715"/>
            <a:ext cx="4343400" cy="457200"/>
          </a:xfrm>
          <a:prstGeom prst="rect">
            <a:avLst/>
          </a:prstGeom>
          <a:noFill/>
          <a:ln/>
        </p:spPr>
        <p:txBody>
          <a:bodyPr wrap="square" lIns="0" tIns="0" rIns="0" bIns="0" rtlCol="0" anchor="t"/>
          <a:lstStyle/>
          <a:p>
            <a:pPr marL="0" indent="0" algn="ctr">
              <a:buNone/>
            </a:pPr>
            <a:r>
              <a:rPr lang="en-US" sz="950" i="1" dirty="0">
                <a:solidFill>
                  <a:srgbClr val="93A2B8"/>
                </a:solidFill>
                <a:latin typeface="Calibri" pitchFamily="34" charset="0"/>
                <a:ea typeface="Calibri" pitchFamily="34" charset="-122"/>
                <a:cs typeface="Calibri" pitchFamily="34" charset="-120"/>
              </a:rPr>
              <a:t>Ví dụ ý tưởng Claude </a:t>
            </a:r>
            <a:r>
              <a:rPr lang="en-US" sz="950" i="1" dirty="0" err="1">
                <a:solidFill>
                  <a:srgbClr val="93A2B8"/>
                </a:solidFill>
                <a:latin typeface="Calibri" pitchFamily="34" charset="0"/>
                <a:ea typeface="Calibri" pitchFamily="34" charset="-122"/>
                <a:cs typeface="Calibri" pitchFamily="34" charset="-120"/>
              </a:rPr>
              <a:t>gợi</a:t>
            </a:r>
            <a:r>
              <a:rPr lang="en-US" sz="950" i="1" dirty="0">
                <a:solidFill>
                  <a:srgbClr val="93A2B8"/>
                </a:solidFill>
                <a:latin typeface="Calibri" pitchFamily="34" charset="0"/>
                <a:ea typeface="Calibri" pitchFamily="34" charset="-122"/>
                <a:cs typeface="Calibri" pitchFamily="34" charset="-120"/>
              </a:rPr>
              <a:t> ý. </a:t>
            </a:r>
            <a:r>
              <a:rPr lang="en-US" sz="950" i="1" dirty="0" err="1">
                <a:solidFill>
                  <a:srgbClr val="93A2B8"/>
                </a:solidFill>
                <a:latin typeface="Calibri" pitchFamily="34" charset="0"/>
                <a:ea typeface="Calibri" pitchFamily="34" charset="-122"/>
                <a:cs typeface="Calibri" pitchFamily="34" charset="-120"/>
              </a:rPr>
              <a:t>Nếu</a:t>
            </a:r>
            <a:r>
              <a:rPr lang="en-US" sz="950" i="1" dirty="0">
                <a:solidFill>
                  <a:srgbClr val="93A2B8"/>
                </a:solidFill>
                <a:latin typeface="Calibri" pitchFamily="34" charset="0"/>
                <a:ea typeface="Calibri" pitchFamily="34" charset="-122"/>
                <a:cs typeface="Calibri" pitchFamily="34" charset="-120"/>
              </a:rPr>
              <a:t> </a:t>
            </a:r>
            <a:r>
              <a:rPr lang="en-US" sz="950" i="1" dirty="0" err="1">
                <a:solidFill>
                  <a:srgbClr val="93A2B8"/>
                </a:solidFill>
                <a:latin typeface="Calibri" pitchFamily="34" charset="0"/>
                <a:ea typeface="Calibri" pitchFamily="34" charset="-122"/>
                <a:cs typeface="Calibri" pitchFamily="34" charset="-120"/>
              </a:rPr>
              <a:t>không</a:t>
            </a:r>
            <a:r>
              <a:rPr lang="en-US" sz="950" i="1" dirty="0">
                <a:solidFill>
                  <a:srgbClr val="93A2B8"/>
                </a:solidFill>
                <a:latin typeface="Calibri" pitchFamily="34" charset="0"/>
                <a:ea typeface="Calibri" pitchFamily="34" charset="-122"/>
                <a:cs typeface="Calibri" pitchFamily="34" charset="-120"/>
              </a:rPr>
              <a:t> </a:t>
            </a:r>
            <a:r>
              <a:rPr lang="en-US" sz="950" i="1" dirty="0" err="1">
                <a:solidFill>
                  <a:srgbClr val="93A2B8"/>
                </a:solidFill>
                <a:latin typeface="Calibri" pitchFamily="34" charset="0"/>
                <a:ea typeface="Calibri" pitchFamily="34" charset="-122"/>
                <a:cs typeface="Calibri" pitchFamily="34" charset="-120"/>
              </a:rPr>
              <a:t>biết</a:t>
            </a:r>
            <a:r>
              <a:rPr lang="en-US" sz="950" i="1" dirty="0">
                <a:solidFill>
                  <a:srgbClr val="93A2B8"/>
                </a:solidFill>
                <a:latin typeface="Calibri" pitchFamily="34" charset="0"/>
                <a:ea typeface="Calibri" pitchFamily="34" charset="-122"/>
                <a:cs typeface="Calibri" pitchFamily="34" charset="-120"/>
              </a:rPr>
              <a:t> </a:t>
            </a:r>
            <a:r>
              <a:rPr lang="en-US" sz="950" i="1" dirty="0" err="1">
                <a:solidFill>
                  <a:srgbClr val="93A2B8"/>
                </a:solidFill>
                <a:latin typeface="Calibri" pitchFamily="34" charset="0"/>
                <a:ea typeface="Calibri" pitchFamily="34" charset="-122"/>
                <a:cs typeface="Calibri" pitchFamily="34" charset="-120"/>
              </a:rPr>
              <a:t>tự</a:t>
            </a:r>
            <a:r>
              <a:rPr lang="en-US" sz="950" i="1" dirty="0">
                <a:solidFill>
                  <a:srgbClr val="93A2B8"/>
                </a:solidFill>
                <a:latin typeface="Calibri" pitchFamily="34" charset="0"/>
                <a:ea typeface="Calibri" pitchFamily="34" charset="-122"/>
                <a:cs typeface="Calibri" pitchFamily="34" charset="-120"/>
              </a:rPr>
              <a:t> </a:t>
            </a:r>
            <a:r>
              <a:rPr lang="en-US" sz="950" i="1" dirty="0" err="1">
                <a:solidFill>
                  <a:srgbClr val="93A2B8"/>
                </a:solidFill>
                <a:latin typeface="Calibri" pitchFamily="34" charset="0"/>
                <a:ea typeface="Calibri" pitchFamily="34" charset="-122"/>
                <a:cs typeface="Calibri" pitchFamily="34" charset="-120"/>
              </a:rPr>
              <a:t>định</a:t>
            </a:r>
            <a:r>
              <a:rPr lang="en-US" sz="950" i="1" dirty="0">
                <a:solidFill>
                  <a:srgbClr val="93A2B8"/>
                </a:solidFill>
                <a:latin typeface="Calibri" pitchFamily="34" charset="0"/>
                <a:ea typeface="Calibri" pitchFamily="34" charset="-122"/>
                <a:cs typeface="Calibri" pitchFamily="34" charset="-120"/>
              </a:rPr>
              <a:t> </a:t>
            </a:r>
            <a:r>
              <a:rPr lang="en-US" sz="950" i="1" dirty="0" err="1">
                <a:solidFill>
                  <a:srgbClr val="93A2B8"/>
                </a:solidFill>
                <a:latin typeface="Calibri" pitchFamily="34" charset="0"/>
                <a:ea typeface="Calibri" pitchFamily="34" charset="-122"/>
                <a:cs typeface="Calibri" pitchFamily="34" charset="-120"/>
              </a:rPr>
              <a:t>hướng</a:t>
            </a:r>
            <a:r>
              <a:rPr lang="en-US" sz="950" i="1" dirty="0">
                <a:solidFill>
                  <a:srgbClr val="93A2B8"/>
                </a:solidFill>
                <a:latin typeface="Calibri" pitchFamily="34" charset="0"/>
                <a:ea typeface="Calibri" pitchFamily="34" charset="-122"/>
                <a:cs typeface="Calibri" pitchFamily="34" charset="-120"/>
              </a:rPr>
              <a:t> </a:t>
            </a:r>
            <a:r>
              <a:rPr lang="en-US" sz="950" i="1" dirty="0" err="1">
                <a:solidFill>
                  <a:srgbClr val="93A2B8"/>
                </a:solidFill>
                <a:latin typeface="Calibri" pitchFamily="34" charset="0"/>
                <a:ea typeface="Calibri" pitchFamily="34" charset="-122"/>
                <a:cs typeface="Calibri" pitchFamily="34" charset="-120"/>
              </a:rPr>
              <a:t>thì</a:t>
            </a:r>
            <a:r>
              <a:rPr lang="en-US" sz="950" i="1" dirty="0">
                <a:solidFill>
                  <a:srgbClr val="93A2B8"/>
                </a:solidFill>
                <a:latin typeface="Calibri" pitchFamily="34" charset="0"/>
                <a:ea typeface="Calibri" pitchFamily="34" charset="-122"/>
                <a:cs typeface="Calibri" pitchFamily="34" charset="-120"/>
              </a:rPr>
              <a:t> </a:t>
            </a:r>
            <a:r>
              <a:rPr lang="en-US" sz="950" i="1" dirty="0" err="1">
                <a:solidFill>
                  <a:srgbClr val="93A2B8"/>
                </a:solidFill>
                <a:latin typeface="Calibri" pitchFamily="34" charset="0"/>
                <a:ea typeface="Calibri" pitchFamily="34" charset="-122"/>
                <a:cs typeface="Calibri" pitchFamily="34" charset="-120"/>
              </a:rPr>
              <a:t>dễ</a:t>
            </a:r>
            <a:r>
              <a:rPr lang="en-US" sz="950" i="1" dirty="0">
                <a:solidFill>
                  <a:srgbClr val="93A2B8"/>
                </a:solidFill>
                <a:latin typeface="Calibri" pitchFamily="34" charset="0"/>
                <a:ea typeface="Calibri" pitchFamily="34" charset="-122"/>
                <a:cs typeface="Calibri" pitchFamily="34" charset="-120"/>
              </a:rPr>
              <a:t> </a:t>
            </a:r>
            <a:r>
              <a:rPr lang="en-US" sz="950" i="1" dirty="0" err="1">
                <a:solidFill>
                  <a:srgbClr val="93A2B8"/>
                </a:solidFill>
                <a:latin typeface="Calibri" pitchFamily="34" charset="0"/>
                <a:ea typeface="Calibri" pitchFamily="34" charset="-122"/>
                <a:cs typeface="Calibri" pitchFamily="34" charset="-120"/>
              </a:rPr>
              <a:t>bị</a:t>
            </a:r>
            <a:r>
              <a:rPr lang="en-US" sz="950" i="1" dirty="0">
                <a:solidFill>
                  <a:srgbClr val="93A2B8"/>
                </a:solidFill>
                <a:latin typeface="Calibri" pitchFamily="34" charset="0"/>
                <a:ea typeface="Calibri" pitchFamily="34" charset="-122"/>
                <a:cs typeface="Calibri" pitchFamily="34" charset="-120"/>
              </a:rPr>
              <a:t> AI dẫn đi sai hướng.</a:t>
            </a:r>
            <a:endParaRPr lang="en-US" sz="950" dirty="0"/>
          </a:p>
        </p:txBody>
      </p:sp>
      <p:sp>
        <p:nvSpPr>
          <p:cNvPr id="27" name="Text 21"/>
          <p:cNvSpPr/>
          <p:nvPr/>
        </p:nvSpPr>
        <p:spPr>
          <a:xfrm>
            <a:off x="566928" y="6473952"/>
            <a:ext cx="5486400" cy="274320"/>
          </a:xfrm>
          <a:prstGeom prst="rect">
            <a:avLst/>
          </a:prstGeom>
          <a:noFill/>
          <a:ln/>
        </p:spPr>
        <p:txBody>
          <a:bodyPr wrap="square" lIns="0" tIns="0" rIns="0" bIns="0" rtlCol="0" anchor="ctr"/>
          <a:lstStyle/>
          <a:p>
            <a:pPr marL="0" indent="0" algn="l">
              <a:buNone/>
            </a:pPr>
            <a:r>
              <a:rPr lang="en-US" sz="850" kern="0" spc="200" dirty="0">
                <a:solidFill>
                  <a:srgbClr val="6F7E96"/>
                </a:solidFill>
                <a:latin typeface="Calibri" pitchFamily="34" charset="0"/>
                <a:ea typeface="Calibri" pitchFamily="34" charset="-122"/>
                <a:cs typeface="Calibri" pitchFamily="34" charset="-120"/>
              </a:rPr>
              <a:t>CASE STUDY · I CAN READ</a:t>
            </a:r>
            <a:endParaRPr lang="en-US" sz="850" dirty="0"/>
          </a:p>
        </p:txBody>
      </p:sp>
      <p:sp>
        <p:nvSpPr>
          <p:cNvPr id="28" name="Text 22"/>
          <p:cNvSpPr/>
          <p:nvPr/>
        </p:nvSpPr>
        <p:spPr>
          <a:xfrm>
            <a:off x="9795967" y="6473952"/>
            <a:ext cx="1828800" cy="274320"/>
          </a:xfrm>
          <a:prstGeom prst="rect">
            <a:avLst/>
          </a:prstGeom>
          <a:noFill/>
          <a:ln/>
        </p:spPr>
        <p:txBody>
          <a:bodyPr wrap="square" lIns="0" tIns="0" rIns="0" bIns="0" rtlCol="0" anchor="ctr"/>
          <a:lstStyle/>
          <a:p>
            <a:pPr marL="0" indent="0" algn="r">
              <a:buNone/>
            </a:pPr>
            <a:r>
              <a:rPr lang="en-US" sz="850" dirty="0">
                <a:solidFill>
                  <a:srgbClr val="6F7E96"/>
                </a:solidFill>
                <a:latin typeface="Calibri" pitchFamily="34" charset="0"/>
                <a:ea typeface="Calibri" pitchFamily="34" charset="-122"/>
                <a:cs typeface="Calibri" pitchFamily="34" charset="-120"/>
              </a:rPr>
              <a:t>06 / 22</a:t>
            </a:r>
            <a:endParaRPr lang="en-US" sz="8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Shape 0"/>
          <p:cNvSpPr/>
          <p:nvPr/>
        </p:nvSpPr>
        <p:spPr>
          <a:xfrm>
            <a:off x="566928" y="521208"/>
            <a:ext cx="201168" cy="68580"/>
          </a:xfrm>
          <a:prstGeom prst="rect">
            <a:avLst/>
          </a:prstGeom>
          <a:solidFill>
            <a:srgbClr val="2DD4BF"/>
          </a:solidFill>
          <a:ln/>
        </p:spPr>
        <p:txBody>
          <a:bodyPr/>
          <a:lstStyle/>
          <a:p>
            <a:endParaRPr lang="en-US"/>
          </a:p>
        </p:txBody>
      </p:sp>
      <p:sp>
        <p:nvSpPr>
          <p:cNvPr id="3" name="Text 1"/>
          <p:cNvSpPr/>
          <p:nvPr/>
        </p:nvSpPr>
        <p:spPr>
          <a:xfrm>
            <a:off x="868680" y="475488"/>
            <a:ext cx="10692079" cy="274320"/>
          </a:xfrm>
          <a:prstGeom prst="rect">
            <a:avLst/>
          </a:prstGeom>
          <a:noFill/>
          <a:ln/>
        </p:spPr>
        <p:txBody>
          <a:bodyPr wrap="square" lIns="0" tIns="0" rIns="0" bIns="0" rtlCol="0" anchor="ctr"/>
          <a:lstStyle/>
          <a:p>
            <a:pPr marL="0" indent="0" algn="l">
              <a:buNone/>
            </a:pPr>
            <a:r>
              <a:rPr lang="en-US" sz="1150" b="1" kern="0" spc="250" dirty="0">
                <a:solidFill>
                  <a:srgbClr val="2DD4BF"/>
                </a:solidFill>
                <a:latin typeface="Calibri" pitchFamily="34" charset="0"/>
                <a:ea typeface="Calibri" pitchFamily="34" charset="-122"/>
                <a:cs typeface="Calibri" pitchFamily="34" charset="-120"/>
              </a:rPr>
              <a:t>QUY TRÌNH RA QUYẾT ĐỊNH</a:t>
            </a:r>
            <a:endParaRPr lang="en-US" sz="1150" dirty="0"/>
          </a:p>
        </p:txBody>
      </p:sp>
      <p:sp>
        <p:nvSpPr>
          <p:cNvPr id="4" name="Text 2"/>
          <p:cNvSpPr/>
          <p:nvPr/>
        </p:nvSpPr>
        <p:spPr>
          <a:xfrm>
            <a:off x="566928" y="768096"/>
            <a:ext cx="11057839" cy="658368"/>
          </a:xfrm>
          <a:prstGeom prst="rect">
            <a:avLst/>
          </a:prstGeom>
          <a:noFill/>
          <a:ln/>
        </p:spPr>
        <p:txBody>
          <a:bodyPr wrap="square" lIns="0" tIns="0" rIns="0" bIns="0" rtlCol="0" anchor="ctr"/>
          <a:lstStyle/>
          <a:p>
            <a:pPr marL="0" indent="0" algn="l">
              <a:buNone/>
            </a:pPr>
            <a:r>
              <a:rPr lang="en-US" sz="2900" b="1" dirty="0">
                <a:solidFill>
                  <a:srgbClr val="F2F6FC"/>
                </a:solidFill>
                <a:latin typeface="Calibri" pitchFamily="34" charset="0"/>
                <a:ea typeface="Calibri" pitchFamily="34" charset="-122"/>
                <a:cs typeface="Calibri" pitchFamily="34" charset="-120"/>
              </a:rPr>
              <a:t>Quy Trình Khai Thác Insight</a:t>
            </a:r>
            <a:endParaRPr lang="en-US" sz="2900" dirty="0"/>
          </a:p>
        </p:txBody>
      </p:sp>
      <p:sp>
        <p:nvSpPr>
          <p:cNvPr id="5" name="Shape 3"/>
          <p:cNvSpPr/>
          <p:nvPr/>
        </p:nvSpPr>
        <p:spPr>
          <a:xfrm>
            <a:off x="566928" y="1645920"/>
            <a:ext cx="5349240" cy="2331720"/>
          </a:xfrm>
          <a:prstGeom prst="roundRect">
            <a:avLst>
              <a:gd name="adj" fmla="val 3529"/>
            </a:avLst>
          </a:prstGeom>
          <a:solidFill>
            <a:srgbClr val="13203B"/>
          </a:solidFill>
          <a:ln w="12700">
            <a:solidFill>
              <a:srgbClr val="2C3E63"/>
            </a:solidFill>
            <a:prstDash val="solid"/>
          </a:ln>
          <a:effectLst>
            <a:outerShdw blurRad="114300" dist="50800" dir="5400000" algn="bl" rotWithShape="0">
              <a:srgbClr val="000000">
                <a:alpha val="30000"/>
              </a:srgbClr>
            </a:outerShdw>
          </a:effectLst>
        </p:spPr>
        <p:txBody>
          <a:bodyPr/>
          <a:lstStyle/>
          <a:p>
            <a:endParaRPr lang="en-US"/>
          </a:p>
        </p:txBody>
      </p:sp>
      <p:sp>
        <p:nvSpPr>
          <p:cNvPr id="6" name="Shape 4"/>
          <p:cNvSpPr/>
          <p:nvPr/>
        </p:nvSpPr>
        <p:spPr>
          <a:xfrm>
            <a:off x="804672" y="1883664"/>
            <a:ext cx="566928" cy="566928"/>
          </a:xfrm>
          <a:prstGeom prst="roundRect">
            <a:avLst>
              <a:gd name="adj" fmla="val 26000"/>
            </a:avLst>
          </a:prstGeom>
          <a:solidFill>
            <a:srgbClr val="13565E"/>
          </a:solidFill>
          <a:ln/>
          <a:effectLst>
            <a:outerShdw blurRad="88900" dist="38100" dir="5400000" algn="bl" rotWithShape="0">
              <a:srgbClr val="000000">
                <a:alpha val="30000"/>
              </a:srgbClr>
            </a:outerShdw>
          </a:effectLst>
        </p:spPr>
        <p:txBody>
          <a:bodyPr/>
          <a:lstStyle/>
          <a:p>
            <a:endParaRPr lang="en-US"/>
          </a:p>
        </p:txBody>
      </p:sp>
      <p:pic>
        <p:nvPicPr>
          <p:cNvPr id="7" name="Image 0" descr="/tmp/build/assets/icons/FaChartLine_white.png"/>
          <p:cNvPicPr>
            <a:picLocks noChangeAspect="1"/>
          </p:cNvPicPr>
          <p:nvPr/>
        </p:nvPicPr>
        <p:blipFill>
          <a:blip r:embed="rId4"/>
          <a:stretch>
            <a:fillRect/>
          </a:stretch>
        </p:blipFill>
        <p:spPr>
          <a:xfrm>
            <a:off x="952073" y="2031065"/>
            <a:ext cx="272125" cy="272125"/>
          </a:xfrm>
          <a:prstGeom prst="rect">
            <a:avLst/>
          </a:prstGeom>
        </p:spPr>
      </p:pic>
      <p:sp>
        <p:nvSpPr>
          <p:cNvPr id="8" name="Text 5"/>
          <p:cNvSpPr/>
          <p:nvPr/>
        </p:nvSpPr>
        <p:spPr>
          <a:xfrm>
            <a:off x="1536192" y="1883664"/>
            <a:ext cx="4142232" cy="566928"/>
          </a:xfrm>
          <a:prstGeom prst="rect">
            <a:avLst/>
          </a:prstGeom>
          <a:noFill/>
          <a:ln/>
        </p:spPr>
        <p:txBody>
          <a:bodyPr wrap="square" lIns="0" tIns="0" rIns="0" bIns="0" rtlCol="0" anchor="ctr"/>
          <a:lstStyle/>
          <a:p>
            <a:pPr marL="0" indent="0" algn="l">
              <a:buNone/>
            </a:pPr>
            <a:r>
              <a:rPr lang="en-US" sz="1450" b="1" dirty="0">
                <a:solidFill>
                  <a:srgbClr val="22D3EE"/>
                </a:solidFill>
                <a:latin typeface="Calibri" pitchFamily="34" charset="0"/>
                <a:ea typeface="Calibri" pitchFamily="34" charset="-122"/>
                <a:cs typeface="Calibri" pitchFamily="34" charset="-120"/>
              </a:rPr>
              <a:t>Thu thập dữ liệu</a:t>
            </a:r>
            <a:endParaRPr lang="en-US" sz="1450" dirty="0"/>
          </a:p>
        </p:txBody>
      </p:sp>
      <p:sp>
        <p:nvSpPr>
          <p:cNvPr id="9" name="Text 6"/>
          <p:cNvSpPr/>
          <p:nvPr/>
        </p:nvSpPr>
        <p:spPr>
          <a:xfrm>
            <a:off x="841248" y="2560320"/>
            <a:ext cx="4800600" cy="1216152"/>
          </a:xfrm>
          <a:prstGeom prst="rect">
            <a:avLst/>
          </a:prstGeom>
          <a:noFill/>
          <a:ln/>
        </p:spPr>
        <p:txBody>
          <a:bodyPr wrap="square" lIns="0" tIns="0" rIns="0" bIns="0" rtlCol="0" anchor="t"/>
          <a:lstStyle/>
          <a:p>
            <a:pPr marL="0" indent="0" algn="l">
              <a:lnSpc>
                <a:spcPct val="104000"/>
              </a:lnSpc>
              <a:buNone/>
            </a:pPr>
            <a:r>
              <a:rPr lang="en-US" sz="1180" dirty="0">
                <a:solidFill>
                  <a:srgbClr val="C6D2E2"/>
                </a:solidFill>
                <a:latin typeface="Calibri" pitchFamily="34" charset="0"/>
                <a:ea typeface="Calibri" pitchFamily="34" charset="-122"/>
                <a:cs typeface="Calibri" pitchFamily="34" charset="-120"/>
              </a:rPr>
              <a:t>Dùng Claude kết hợp Ad Library của Facebook để bóc tách toàn bộ lịch sử chạy quảng cáo của các trung tâm tiếng Anh đối thủ. Đồng thời phân tích chi tiết hành vi &amp; tâm lý của tệp phụ huynh có con nhỏ.</a:t>
            </a:r>
            <a:endParaRPr lang="en-US" sz="1180" dirty="0"/>
          </a:p>
        </p:txBody>
      </p:sp>
      <p:sp>
        <p:nvSpPr>
          <p:cNvPr id="10" name="Shape 7"/>
          <p:cNvSpPr/>
          <p:nvPr/>
        </p:nvSpPr>
        <p:spPr>
          <a:xfrm>
            <a:off x="6144768" y="1645920"/>
            <a:ext cx="5349240" cy="2331720"/>
          </a:xfrm>
          <a:prstGeom prst="roundRect">
            <a:avLst>
              <a:gd name="adj" fmla="val 3529"/>
            </a:avLst>
          </a:prstGeom>
          <a:solidFill>
            <a:srgbClr val="13203B"/>
          </a:solidFill>
          <a:ln w="12700">
            <a:solidFill>
              <a:srgbClr val="2C3E63"/>
            </a:solidFill>
            <a:prstDash val="solid"/>
          </a:ln>
          <a:effectLst>
            <a:outerShdw blurRad="114300" dist="50800" dir="5400000" algn="bl" rotWithShape="0">
              <a:srgbClr val="000000">
                <a:alpha val="30000"/>
              </a:srgbClr>
            </a:outerShdw>
          </a:effectLst>
        </p:spPr>
        <p:txBody>
          <a:bodyPr/>
          <a:lstStyle/>
          <a:p>
            <a:endParaRPr lang="en-US"/>
          </a:p>
        </p:txBody>
      </p:sp>
      <p:sp>
        <p:nvSpPr>
          <p:cNvPr id="11" name="Shape 8"/>
          <p:cNvSpPr/>
          <p:nvPr/>
        </p:nvSpPr>
        <p:spPr>
          <a:xfrm>
            <a:off x="6382512" y="1883664"/>
            <a:ext cx="566928" cy="566928"/>
          </a:xfrm>
          <a:prstGeom prst="roundRect">
            <a:avLst>
              <a:gd name="adj" fmla="val 26000"/>
            </a:avLst>
          </a:prstGeom>
          <a:solidFill>
            <a:srgbClr val="5A2A6E"/>
          </a:solidFill>
          <a:ln/>
          <a:effectLst>
            <a:outerShdw blurRad="88900" dist="38100" dir="5400000" algn="bl" rotWithShape="0">
              <a:srgbClr val="000000">
                <a:alpha val="30000"/>
              </a:srgbClr>
            </a:outerShdw>
          </a:effectLst>
        </p:spPr>
        <p:txBody>
          <a:bodyPr/>
          <a:lstStyle/>
          <a:p>
            <a:endParaRPr lang="en-US"/>
          </a:p>
        </p:txBody>
      </p:sp>
      <p:pic>
        <p:nvPicPr>
          <p:cNvPr id="12" name="Image 1" descr="/tmp/build/assets/icons/FaBrain_white.png"/>
          <p:cNvPicPr>
            <a:picLocks noChangeAspect="1"/>
          </p:cNvPicPr>
          <p:nvPr/>
        </p:nvPicPr>
        <p:blipFill>
          <a:blip r:embed="rId5"/>
          <a:stretch>
            <a:fillRect/>
          </a:stretch>
        </p:blipFill>
        <p:spPr>
          <a:xfrm>
            <a:off x="6529913" y="2031065"/>
            <a:ext cx="272125" cy="272125"/>
          </a:xfrm>
          <a:prstGeom prst="rect">
            <a:avLst/>
          </a:prstGeom>
        </p:spPr>
      </p:pic>
      <p:sp>
        <p:nvSpPr>
          <p:cNvPr id="13" name="Text 9"/>
          <p:cNvSpPr/>
          <p:nvPr/>
        </p:nvSpPr>
        <p:spPr>
          <a:xfrm>
            <a:off x="7114032" y="1883664"/>
            <a:ext cx="4142232" cy="566928"/>
          </a:xfrm>
          <a:prstGeom prst="rect">
            <a:avLst/>
          </a:prstGeom>
          <a:noFill/>
          <a:ln/>
        </p:spPr>
        <p:txBody>
          <a:bodyPr wrap="square" lIns="0" tIns="0" rIns="0" bIns="0" rtlCol="0" anchor="ctr"/>
          <a:lstStyle/>
          <a:p>
            <a:pPr marL="0" indent="0" algn="l">
              <a:buNone/>
            </a:pPr>
            <a:r>
              <a:rPr lang="en-US" sz="1450" b="1" dirty="0">
                <a:solidFill>
                  <a:srgbClr val="C796F2"/>
                </a:solidFill>
                <a:latin typeface="Calibri" pitchFamily="34" charset="0"/>
                <a:ea typeface="Calibri" pitchFamily="34" charset="-122"/>
                <a:cs typeface="Calibri" pitchFamily="34" charset="-120"/>
              </a:rPr>
              <a:t>Phản biện quyết định</a:t>
            </a:r>
            <a:endParaRPr lang="en-US" sz="1450" dirty="0"/>
          </a:p>
        </p:txBody>
      </p:sp>
      <p:sp>
        <p:nvSpPr>
          <p:cNvPr id="14" name="Text 10"/>
          <p:cNvSpPr/>
          <p:nvPr/>
        </p:nvSpPr>
        <p:spPr>
          <a:xfrm>
            <a:off x="6419088" y="2560320"/>
            <a:ext cx="4800600" cy="1216152"/>
          </a:xfrm>
          <a:prstGeom prst="rect">
            <a:avLst/>
          </a:prstGeom>
          <a:noFill/>
          <a:ln/>
        </p:spPr>
        <p:txBody>
          <a:bodyPr wrap="square" lIns="0" tIns="0" rIns="0" bIns="0" rtlCol="0" anchor="t"/>
          <a:lstStyle/>
          <a:p>
            <a:pPr marL="0" indent="0" algn="l">
              <a:lnSpc>
                <a:spcPct val="104000"/>
              </a:lnSpc>
              <a:buNone/>
            </a:pPr>
            <a:r>
              <a:rPr lang="en-US" sz="1180" dirty="0">
                <a:solidFill>
                  <a:srgbClr val="C6D2E2"/>
                </a:solidFill>
                <a:latin typeface="Calibri" pitchFamily="34" charset="0"/>
                <a:ea typeface="Calibri" pitchFamily="34" charset="-122"/>
                <a:cs typeface="Calibri" pitchFamily="34" charset="-120"/>
              </a:rPr>
              <a:t>Claude ban đầu khuyên làm về “phương pháp Phonics, cách ghép âm…” giống hệt đối thủ. Quyết định phản biện: loại bỏ gợi ý dập khuôn — chỉ có thể thắng bằng cách đánh vào “nỗi đau &amp; tiếng nói nhỏ” trong lòng phụ huynh.</a:t>
            </a:r>
            <a:endParaRPr lang="en-US" sz="1180" dirty="0"/>
          </a:p>
        </p:txBody>
      </p:sp>
      <p:sp>
        <p:nvSpPr>
          <p:cNvPr id="15" name="Shape 11"/>
          <p:cNvSpPr/>
          <p:nvPr/>
        </p:nvSpPr>
        <p:spPr>
          <a:xfrm>
            <a:off x="2191360" y="4160520"/>
            <a:ext cx="7808976" cy="1599817"/>
          </a:xfrm>
          <a:prstGeom prst="roundRect">
            <a:avLst>
              <a:gd name="adj" fmla="val 3429"/>
            </a:avLst>
          </a:prstGeom>
          <a:solidFill>
            <a:srgbClr val="E9EFF7"/>
          </a:solidFill>
          <a:ln w="12700">
            <a:solidFill>
              <a:srgbClr val="32466B"/>
            </a:solidFill>
            <a:prstDash val="solid"/>
          </a:ln>
          <a:effectLst>
            <a:outerShdw blurRad="152400" dist="63500" dir="5400000" algn="bl" rotWithShape="0">
              <a:srgbClr val="000000">
                <a:alpha val="42000"/>
              </a:srgbClr>
            </a:outerShdw>
          </a:effectLst>
        </p:spPr>
        <p:txBody>
          <a:bodyPr/>
          <a:lstStyle/>
          <a:p>
            <a:endParaRPr lang="en-US"/>
          </a:p>
        </p:txBody>
      </p:sp>
      <p:pic>
        <p:nvPicPr>
          <p:cNvPr id="16" name="Image 2" descr="/tmp/build/assets/shots/image18.png"/>
          <p:cNvPicPr>
            <a:picLocks noChangeAspect="1"/>
          </p:cNvPicPr>
          <p:nvPr/>
        </p:nvPicPr>
        <p:blipFill>
          <a:blip r:embed="rId6"/>
          <a:stretch>
            <a:fillRect/>
          </a:stretch>
        </p:blipFill>
        <p:spPr>
          <a:xfrm>
            <a:off x="2255368" y="4224528"/>
            <a:ext cx="7680960" cy="1471801"/>
          </a:xfrm>
          <a:prstGeom prst="rect">
            <a:avLst/>
          </a:prstGeom>
        </p:spPr>
      </p:pic>
      <p:sp>
        <p:nvSpPr>
          <p:cNvPr id="17" name="Text 12"/>
          <p:cNvSpPr/>
          <p:nvPr/>
        </p:nvSpPr>
        <p:spPr>
          <a:xfrm>
            <a:off x="2255368" y="5842633"/>
            <a:ext cx="7680960" cy="457200"/>
          </a:xfrm>
          <a:prstGeom prst="rect">
            <a:avLst/>
          </a:prstGeom>
          <a:noFill/>
          <a:ln/>
        </p:spPr>
        <p:txBody>
          <a:bodyPr wrap="square" lIns="0" tIns="0" rIns="0" bIns="0" rtlCol="0" anchor="t"/>
          <a:lstStyle/>
          <a:p>
            <a:pPr marL="0" indent="0" algn="ctr">
              <a:buNone/>
            </a:pPr>
            <a:r>
              <a:rPr lang="en-US" i="1" dirty="0">
                <a:solidFill>
                  <a:srgbClr val="93A2B8"/>
                </a:solidFill>
                <a:latin typeface="Calibri" pitchFamily="34" charset="0"/>
                <a:ea typeface="Calibri" pitchFamily="34" charset="-122"/>
                <a:cs typeface="Calibri" pitchFamily="34" charset="-120"/>
              </a:rPr>
              <a:t>Ví dụ: cách phản biện lại gợi ý dập khuôn của AI để giữ đúng hướng cảm xúc.</a:t>
            </a:r>
            <a:endParaRPr lang="en-US" dirty="0"/>
          </a:p>
        </p:txBody>
      </p:sp>
      <p:sp>
        <p:nvSpPr>
          <p:cNvPr id="18" name="Text 13"/>
          <p:cNvSpPr/>
          <p:nvPr/>
        </p:nvSpPr>
        <p:spPr>
          <a:xfrm>
            <a:off x="566928" y="6473952"/>
            <a:ext cx="5486400" cy="274320"/>
          </a:xfrm>
          <a:prstGeom prst="rect">
            <a:avLst/>
          </a:prstGeom>
          <a:noFill/>
          <a:ln/>
        </p:spPr>
        <p:txBody>
          <a:bodyPr wrap="square" lIns="0" tIns="0" rIns="0" bIns="0" rtlCol="0" anchor="ctr"/>
          <a:lstStyle/>
          <a:p>
            <a:pPr marL="0" indent="0" algn="l">
              <a:buNone/>
            </a:pPr>
            <a:r>
              <a:rPr lang="en-US" sz="850" kern="0" spc="200" dirty="0">
                <a:solidFill>
                  <a:srgbClr val="6F7E96"/>
                </a:solidFill>
                <a:latin typeface="Calibri" pitchFamily="34" charset="0"/>
                <a:ea typeface="Calibri" pitchFamily="34" charset="-122"/>
                <a:cs typeface="Calibri" pitchFamily="34" charset="-120"/>
              </a:rPr>
              <a:t>CASE STUDY · I CAN READ</a:t>
            </a:r>
            <a:endParaRPr lang="en-US" sz="850" dirty="0"/>
          </a:p>
        </p:txBody>
      </p:sp>
      <p:sp>
        <p:nvSpPr>
          <p:cNvPr id="19" name="Text 14"/>
          <p:cNvSpPr/>
          <p:nvPr/>
        </p:nvSpPr>
        <p:spPr>
          <a:xfrm>
            <a:off x="9795967" y="6473952"/>
            <a:ext cx="1828800" cy="274320"/>
          </a:xfrm>
          <a:prstGeom prst="rect">
            <a:avLst/>
          </a:prstGeom>
          <a:noFill/>
          <a:ln/>
        </p:spPr>
        <p:txBody>
          <a:bodyPr wrap="square" lIns="0" tIns="0" rIns="0" bIns="0" rtlCol="0" anchor="ctr"/>
          <a:lstStyle/>
          <a:p>
            <a:pPr marL="0" indent="0" algn="r">
              <a:buNone/>
            </a:pPr>
            <a:r>
              <a:rPr lang="en-US" sz="850" dirty="0">
                <a:solidFill>
                  <a:srgbClr val="6F7E96"/>
                </a:solidFill>
                <a:latin typeface="Calibri" pitchFamily="34" charset="0"/>
                <a:ea typeface="Calibri" pitchFamily="34" charset="-122"/>
                <a:cs typeface="Calibri" pitchFamily="34" charset="-120"/>
              </a:rPr>
              <a:t>07 / 22</a:t>
            </a:r>
            <a:endParaRPr lang="en-US" sz="8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Shape 0"/>
          <p:cNvSpPr/>
          <p:nvPr/>
        </p:nvSpPr>
        <p:spPr>
          <a:xfrm>
            <a:off x="566928" y="521208"/>
            <a:ext cx="201168" cy="68580"/>
          </a:xfrm>
          <a:prstGeom prst="rect">
            <a:avLst/>
          </a:prstGeom>
          <a:solidFill>
            <a:srgbClr val="2DD4BF"/>
          </a:solidFill>
          <a:ln/>
        </p:spPr>
        <p:txBody>
          <a:bodyPr/>
          <a:lstStyle/>
          <a:p>
            <a:endParaRPr lang="en-US"/>
          </a:p>
        </p:txBody>
      </p:sp>
      <p:sp>
        <p:nvSpPr>
          <p:cNvPr id="3" name="Text 1"/>
          <p:cNvSpPr/>
          <p:nvPr/>
        </p:nvSpPr>
        <p:spPr>
          <a:xfrm>
            <a:off x="868680" y="475488"/>
            <a:ext cx="10692079" cy="274320"/>
          </a:xfrm>
          <a:prstGeom prst="rect">
            <a:avLst/>
          </a:prstGeom>
          <a:noFill/>
          <a:ln/>
        </p:spPr>
        <p:txBody>
          <a:bodyPr wrap="square" lIns="0" tIns="0" rIns="0" bIns="0" rtlCol="0" anchor="ctr"/>
          <a:lstStyle/>
          <a:p>
            <a:pPr marL="0" indent="0" algn="l">
              <a:buNone/>
            </a:pPr>
            <a:r>
              <a:rPr lang="en-US" sz="1150" b="1" kern="0" spc="250" dirty="0">
                <a:solidFill>
                  <a:srgbClr val="2DD4BF"/>
                </a:solidFill>
                <a:latin typeface="Calibri" pitchFamily="34" charset="0"/>
                <a:ea typeface="Calibri" pitchFamily="34" charset="-122"/>
                <a:cs typeface="Calibri" pitchFamily="34" charset="-120"/>
              </a:rPr>
              <a:t>CHỐT NHÂN VẬT TRUNG TÂM</a:t>
            </a:r>
            <a:endParaRPr lang="en-US" sz="1150" dirty="0"/>
          </a:p>
        </p:txBody>
      </p:sp>
      <p:sp>
        <p:nvSpPr>
          <p:cNvPr id="4" name="Text 2"/>
          <p:cNvSpPr/>
          <p:nvPr/>
        </p:nvSpPr>
        <p:spPr>
          <a:xfrm>
            <a:off x="566928" y="768096"/>
            <a:ext cx="11057839" cy="658368"/>
          </a:xfrm>
          <a:prstGeom prst="rect">
            <a:avLst/>
          </a:prstGeom>
          <a:noFill/>
          <a:ln/>
        </p:spPr>
        <p:txBody>
          <a:bodyPr wrap="square" lIns="0" tIns="0" rIns="0" bIns="0" rtlCol="0" anchor="ctr"/>
          <a:lstStyle/>
          <a:p>
            <a:pPr marL="0" indent="0" algn="l">
              <a:buNone/>
            </a:pPr>
            <a:r>
              <a:rPr lang="en-US" sz="2900" b="1" dirty="0">
                <a:solidFill>
                  <a:srgbClr val="F2F6FC"/>
                </a:solidFill>
                <a:latin typeface="Calibri" pitchFamily="34" charset="0"/>
                <a:ea typeface="Calibri" pitchFamily="34" charset="-122"/>
                <a:cs typeface="Calibri" pitchFamily="34" charset="-120"/>
              </a:rPr>
              <a:t>Vì Sao Mọi Tuyến Đều Xoay Quanh Mẹ &amp; Bé</a:t>
            </a:r>
            <a:endParaRPr lang="en-US" sz="2900" dirty="0"/>
          </a:p>
        </p:txBody>
      </p:sp>
      <p:sp>
        <p:nvSpPr>
          <p:cNvPr id="5" name="Shape 3"/>
          <p:cNvSpPr/>
          <p:nvPr/>
        </p:nvSpPr>
        <p:spPr>
          <a:xfrm>
            <a:off x="566928" y="1691640"/>
            <a:ext cx="4572000" cy="3611880"/>
          </a:xfrm>
          <a:prstGeom prst="roundRect">
            <a:avLst>
              <a:gd name="adj" fmla="val 2278"/>
            </a:avLst>
          </a:prstGeom>
          <a:solidFill>
            <a:srgbClr val="13203B"/>
          </a:solidFill>
          <a:ln w="12700">
            <a:solidFill>
              <a:srgbClr val="2C3E63"/>
            </a:solidFill>
            <a:prstDash val="solid"/>
          </a:ln>
          <a:effectLst>
            <a:outerShdw blurRad="114300" dist="50800" dir="5400000" algn="bl" rotWithShape="0">
              <a:srgbClr val="000000">
                <a:alpha val="30000"/>
              </a:srgbClr>
            </a:outerShdw>
          </a:effectLst>
        </p:spPr>
        <p:txBody>
          <a:bodyPr/>
          <a:lstStyle/>
          <a:p>
            <a:endParaRPr lang="en-US"/>
          </a:p>
        </p:txBody>
      </p:sp>
      <p:sp>
        <p:nvSpPr>
          <p:cNvPr id="6" name="Shape 4"/>
          <p:cNvSpPr/>
          <p:nvPr/>
        </p:nvSpPr>
        <p:spPr>
          <a:xfrm>
            <a:off x="841248" y="1965960"/>
            <a:ext cx="603504" cy="603504"/>
          </a:xfrm>
          <a:prstGeom prst="roundRect">
            <a:avLst>
              <a:gd name="adj" fmla="val 26000"/>
            </a:avLst>
          </a:prstGeom>
          <a:solidFill>
            <a:srgbClr val="0F766E"/>
          </a:solidFill>
          <a:ln/>
          <a:effectLst>
            <a:outerShdw blurRad="88900" dist="38100" dir="5400000" algn="bl" rotWithShape="0">
              <a:srgbClr val="000000">
                <a:alpha val="30000"/>
              </a:srgbClr>
            </a:outerShdw>
          </a:effectLst>
        </p:spPr>
        <p:txBody>
          <a:bodyPr/>
          <a:lstStyle/>
          <a:p>
            <a:endParaRPr lang="en-US"/>
          </a:p>
        </p:txBody>
      </p:sp>
      <p:pic>
        <p:nvPicPr>
          <p:cNvPr id="7" name="Image 0" descr="/tmp/build/assets/icons/FaUsers_white.png"/>
          <p:cNvPicPr>
            <a:picLocks noChangeAspect="1"/>
          </p:cNvPicPr>
          <p:nvPr/>
        </p:nvPicPr>
        <p:blipFill>
          <a:blip r:embed="rId4"/>
          <a:stretch>
            <a:fillRect/>
          </a:stretch>
        </p:blipFill>
        <p:spPr>
          <a:xfrm>
            <a:off x="998159" y="2122871"/>
            <a:ext cx="289682" cy="289682"/>
          </a:xfrm>
          <a:prstGeom prst="rect">
            <a:avLst/>
          </a:prstGeom>
        </p:spPr>
      </p:pic>
      <p:sp>
        <p:nvSpPr>
          <p:cNvPr id="8" name="Text 5"/>
          <p:cNvSpPr/>
          <p:nvPr/>
        </p:nvSpPr>
        <p:spPr>
          <a:xfrm>
            <a:off x="1572768" y="1965960"/>
            <a:ext cx="3291840" cy="603504"/>
          </a:xfrm>
          <a:prstGeom prst="rect">
            <a:avLst/>
          </a:prstGeom>
          <a:noFill/>
          <a:ln/>
        </p:spPr>
        <p:txBody>
          <a:bodyPr wrap="square" lIns="0" tIns="0" rIns="0" bIns="0" rtlCol="0" anchor="ctr"/>
          <a:lstStyle/>
          <a:p>
            <a:pPr marL="0" indent="0">
              <a:buNone/>
            </a:pPr>
            <a:r>
              <a:rPr lang="en-US" sz="1500" b="1" dirty="0">
                <a:solidFill>
                  <a:srgbClr val="F2F6FC"/>
                </a:solidFill>
                <a:latin typeface="Calibri" pitchFamily="34" charset="0"/>
                <a:ea typeface="Calibri" pitchFamily="34" charset="-122"/>
                <a:cs typeface="Calibri" pitchFamily="34" charset="-120"/>
              </a:rPr>
              <a:t>Quyết định dựa trên dữ liệu</a:t>
            </a:r>
            <a:endParaRPr lang="en-US" sz="1500" dirty="0"/>
          </a:p>
        </p:txBody>
      </p:sp>
      <p:sp>
        <p:nvSpPr>
          <p:cNvPr id="9" name="Text 6"/>
          <p:cNvSpPr/>
          <p:nvPr/>
        </p:nvSpPr>
        <p:spPr>
          <a:xfrm>
            <a:off x="841248" y="2743200"/>
            <a:ext cx="4023360" cy="1188720"/>
          </a:xfrm>
          <a:prstGeom prst="rect">
            <a:avLst/>
          </a:prstGeom>
          <a:noFill/>
          <a:ln/>
        </p:spPr>
        <p:txBody>
          <a:bodyPr wrap="square" lIns="0" tIns="0" rIns="0" bIns="0" rtlCol="0" anchor="t"/>
          <a:lstStyle/>
          <a:p>
            <a:pPr marL="0" indent="0">
              <a:lnSpc>
                <a:spcPct val="108000"/>
              </a:lnSpc>
              <a:buNone/>
            </a:pPr>
            <a:r>
              <a:rPr lang="en-US" sz="1250" dirty="0">
                <a:solidFill>
                  <a:srgbClr val="C6D2E2"/>
                </a:solidFill>
                <a:latin typeface="Calibri" pitchFamily="34" charset="0"/>
                <a:ea typeface="Calibri" pitchFamily="34" charset="-122"/>
                <a:cs typeface="Calibri" pitchFamily="34" charset="-120"/>
              </a:rPr>
              <a:t>Nhờ dữ liệu phân tích Ads đối thủ từ Claude, xác định 4 tuyến nội dung phải xoay quanh Mẹ và Bé — đây là cặp nhân vật chạm cảm xúc mạnh nhất với tệp phụ huynh.</a:t>
            </a:r>
            <a:endParaRPr lang="en-US" sz="1250" dirty="0"/>
          </a:p>
        </p:txBody>
      </p:sp>
      <p:sp>
        <p:nvSpPr>
          <p:cNvPr id="10" name="Text 7"/>
          <p:cNvSpPr/>
          <p:nvPr/>
        </p:nvSpPr>
        <p:spPr>
          <a:xfrm>
            <a:off x="841248" y="3977640"/>
            <a:ext cx="4023360" cy="274320"/>
          </a:xfrm>
          <a:prstGeom prst="rect">
            <a:avLst/>
          </a:prstGeom>
          <a:noFill/>
          <a:ln/>
        </p:spPr>
        <p:txBody>
          <a:bodyPr wrap="square" lIns="0" tIns="0" rIns="0" bIns="0" rtlCol="0" anchor="ctr"/>
          <a:lstStyle/>
          <a:p>
            <a:pPr marL="0" indent="0">
              <a:buNone/>
            </a:pPr>
            <a:r>
              <a:rPr lang="en-US" sz="1050" b="1" kern="0" spc="100" dirty="0">
                <a:solidFill>
                  <a:srgbClr val="93A2B8"/>
                </a:solidFill>
                <a:latin typeface="Calibri" pitchFamily="34" charset="0"/>
                <a:ea typeface="Calibri" pitchFamily="34" charset="-122"/>
                <a:cs typeface="Calibri" pitchFamily="34" charset="-120"/>
              </a:rPr>
              <a:t>KHÔNG chọn:</a:t>
            </a:r>
            <a:endParaRPr lang="en-US" sz="1050" dirty="0"/>
          </a:p>
        </p:txBody>
      </p:sp>
      <p:sp>
        <p:nvSpPr>
          <p:cNvPr id="11" name="Shape 8"/>
          <p:cNvSpPr/>
          <p:nvPr/>
        </p:nvSpPr>
        <p:spPr>
          <a:xfrm>
            <a:off x="841248" y="4279392"/>
            <a:ext cx="1920240" cy="566928"/>
          </a:xfrm>
          <a:prstGeom prst="roundRect">
            <a:avLst>
              <a:gd name="adj" fmla="val 19355"/>
            </a:avLst>
          </a:prstGeom>
          <a:solidFill>
            <a:srgbClr val="2A1A1E"/>
          </a:solidFill>
          <a:ln w="12700">
            <a:solidFill>
              <a:srgbClr val="5A2A30"/>
            </a:solidFill>
            <a:prstDash val="solid"/>
          </a:ln>
        </p:spPr>
        <p:txBody>
          <a:bodyPr/>
          <a:lstStyle/>
          <a:p>
            <a:endParaRPr lang="en-US"/>
          </a:p>
        </p:txBody>
      </p:sp>
      <p:pic>
        <p:nvPicPr>
          <p:cNvPr id="12" name="Image 1" descr="/tmp/build/assets/icons/FaTimes_red.png"/>
          <p:cNvPicPr>
            <a:picLocks noChangeAspect="1"/>
          </p:cNvPicPr>
          <p:nvPr/>
        </p:nvPicPr>
        <p:blipFill>
          <a:blip r:embed="rId5"/>
          <a:stretch>
            <a:fillRect/>
          </a:stretch>
        </p:blipFill>
        <p:spPr>
          <a:xfrm>
            <a:off x="1024128" y="4443984"/>
            <a:ext cx="237744" cy="237744"/>
          </a:xfrm>
          <a:prstGeom prst="rect">
            <a:avLst/>
          </a:prstGeom>
        </p:spPr>
      </p:pic>
      <p:sp>
        <p:nvSpPr>
          <p:cNvPr id="13" name="Text 9"/>
          <p:cNvSpPr/>
          <p:nvPr/>
        </p:nvSpPr>
        <p:spPr>
          <a:xfrm>
            <a:off x="1344168" y="4279392"/>
            <a:ext cx="1371600" cy="566928"/>
          </a:xfrm>
          <a:prstGeom prst="rect">
            <a:avLst/>
          </a:prstGeom>
          <a:noFill/>
          <a:ln/>
        </p:spPr>
        <p:txBody>
          <a:bodyPr wrap="square" lIns="0" tIns="0" rIns="0" bIns="0" rtlCol="0" anchor="ctr"/>
          <a:lstStyle/>
          <a:p>
            <a:pPr marL="0" indent="0">
              <a:buNone/>
            </a:pPr>
            <a:r>
              <a:rPr lang="en-US" sz="1200" b="1" dirty="0">
                <a:solidFill>
                  <a:srgbClr val="C6D2E2"/>
                </a:solidFill>
                <a:latin typeface="Calibri" pitchFamily="34" charset="0"/>
                <a:ea typeface="Calibri" pitchFamily="34" charset="-122"/>
                <a:cs typeface="Calibri" pitchFamily="34" charset="-120"/>
              </a:rPr>
              <a:t>Bố &amp; Bé</a:t>
            </a:r>
            <a:endParaRPr lang="en-US" sz="1200" dirty="0"/>
          </a:p>
        </p:txBody>
      </p:sp>
      <p:sp>
        <p:nvSpPr>
          <p:cNvPr id="14" name="Shape 10"/>
          <p:cNvSpPr/>
          <p:nvPr/>
        </p:nvSpPr>
        <p:spPr>
          <a:xfrm>
            <a:off x="2898648" y="4279392"/>
            <a:ext cx="1920240" cy="566928"/>
          </a:xfrm>
          <a:prstGeom prst="roundRect">
            <a:avLst>
              <a:gd name="adj" fmla="val 19355"/>
            </a:avLst>
          </a:prstGeom>
          <a:solidFill>
            <a:srgbClr val="2A1A1E"/>
          </a:solidFill>
          <a:ln w="12700">
            <a:solidFill>
              <a:srgbClr val="5A2A30"/>
            </a:solidFill>
            <a:prstDash val="solid"/>
          </a:ln>
        </p:spPr>
        <p:txBody>
          <a:bodyPr/>
          <a:lstStyle/>
          <a:p>
            <a:endParaRPr lang="en-US"/>
          </a:p>
        </p:txBody>
      </p:sp>
      <p:pic>
        <p:nvPicPr>
          <p:cNvPr id="15" name="Image 2" descr="/tmp/build/assets/icons/FaTimes_red.png"/>
          <p:cNvPicPr>
            <a:picLocks noChangeAspect="1"/>
          </p:cNvPicPr>
          <p:nvPr/>
        </p:nvPicPr>
        <p:blipFill>
          <a:blip r:embed="rId5"/>
          <a:stretch>
            <a:fillRect/>
          </a:stretch>
        </p:blipFill>
        <p:spPr>
          <a:xfrm>
            <a:off x="3081528" y="4443984"/>
            <a:ext cx="237744" cy="237744"/>
          </a:xfrm>
          <a:prstGeom prst="rect">
            <a:avLst/>
          </a:prstGeom>
        </p:spPr>
      </p:pic>
      <p:sp>
        <p:nvSpPr>
          <p:cNvPr id="16" name="Text 11"/>
          <p:cNvSpPr/>
          <p:nvPr/>
        </p:nvSpPr>
        <p:spPr>
          <a:xfrm>
            <a:off x="3401568" y="4279392"/>
            <a:ext cx="1371600" cy="566928"/>
          </a:xfrm>
          <a:prstGeom prst="rect">
            <a:avLst/>
          </a:prstGeom>
          <a:noFill/>
          <a:ln/>
        </p:spPr>
        <p:txBody>
          <a:bodyPr wrap="square" lIns="0" tIns="0" rIns="0" bIns="0" rtlCol="0" anchor="ctr"/>
          <a:lstStyle/>
          <a:p>
            <a:pPr marL="0" indent="0">
              <a:buNone/>
            </a:pPr>
            <a:r>
              <a:rPr lang="en-US" sz="1200" b="1" dirty="0">
                <a:solidFill>
                  <a:srgbClr val="C6D2E2"/>
                </a:solidFill>
                <a:latin typeface="Calibri" pitchFamily="34" charset="0"/>
                <a:ea typeface="Calibri" pitchFamily="34" charset="-122"/>
                <a:cs typeface="Calibri" pitchFamily="34" charset="-120"/>
              </a:rPr>
              <a:t>Thầy giáo &amp; Bé</a:t>
            </a:r>
            <a:endParaRPr lang="en-US" sz="1200" dirty="0"/>
          </a:p>
        </p:txBody>
      </p:sp>
      <p:sp>
        <p:nvSpPr>
          <p:cNvPr id="17" name="Shape 12"/>
          <p:cNvSpPr/>
          <p:nvPr/>
        </p:nvSpPr>
        <p:spPr>
          <a:xfrm>
            <a:off x="5221224" y="1810512"/>
            <a:ext cx="3099816" cy="2589991"/>
          </a:xfrm>
          <a:prstGeom prst="roundRect">
            <a:avLst>
              <a:gd name="adj" fmla="val 2118"/>
            </a:avLst>
          </a:prstGeom>
          <a:solidFill>
            <a:srgbClr val="E9EFF7"/>
          </a:solidFill>
          <a:ln w="12700">
            <a:solidFill>
              <a:srgbClr val="32466B"/>
            </a:solidFill>
            <a:prstDash val="solid"/>
          </a:ln>
          <a:effectLst>
            <a:outerShdw blurRad="152400" dist="63500" dir="5400000" algn="bl" rotWithShape="0">
              <a:srgbClr val="000000">
                <a:alpha val="42000"/>
              </a:srgbClr>
            </a:outerShdw>
          </a:effectLst>
        </p:spPr>
        <p:txBody>
          <a:bodyPr/>
          <a:lstStyle/>
          <a:p>
            <a:endParaRPr lang="en-US"/>
          </a:p>
        </p:txBody>
      </p:sp>
      <p:pic>
        <p:nvPicPr>
          <p:cNvPr id="18" name="Image 3" descr="/tmp/build/assets/shots/image25.png"/>
          <p:cNvPicPr>
            <a:picLocks noChangeAspect="1"/>
          </p:cNvPicPr>
          <p:nvPr/>
        </p:nvPicPr>
        <p:blipFill>
          <a:blip r:embed="rId6"/>
          <a:stretch>
            <a:fillRect/>
          </a:stretch>
        </p:blipFill>
        <p:spPr>
          <a:xfrm>
            <a:off x="5285232" y="1874520"/>
            <a:ext cx="2971800" cy="2461975"/>
          </a:xfrm>
          <a:prstGeom prst="rect">
            <a:avLst/>
          </a:prstGeom>
        </p:spPr>
      </p:pic>
      <p:sp>
        <p:nvSpPr>
          <p:cNvPr id="19" name="Text 13"/>
          <p:cNvSpPr/>
          <p:nvPr/>
        </p:nvSpPr>
        <p:spPr>
          <a:xfrm>
            <a:off x="5285232" y="4446223"/>
            <a:ext cx="2971800" cy="457200"/>
          </a:xfrm>
          <a:prstGeom prst="rect">
            <a:avLst/>
          </a:prstGeom>
          <a:noFill/>
          <a:ln/>
        </p:spPr>
        <p:txBody>
          <a:bodyPr wrap="square" lIns="0" tIns="0" rIns="0" bIns="0" rtlCol="0" anchor="t"/>
          <a:lstStyle/>
          <a:p>
            <a:pPr marL="0" indent="0" algn="ctr">
              <a:buNone/>
            </a:pPr>
            <a:r>
              <a:rPr lang="en-US" sz="950" i="1" dirty="0">
                <a:solidFill>
                  <a:srgbClr val="93A2B8"/>
                </a:solidFill>
                <a:latin typeface="Calibri" pitchFamily="34" charset="0"/>
                <a:ea typeface="Calibri" pitchFamily="34" charset="-122"/>
                <a:cs typeface="Calibri" pitchFamily="34" charset="-120"/>
              </a:rPr>
              <a:t>Phân tích Ads đối thủ</a:t>
            </a:r>
            <a:endParaRPr lang="en-US" sz="950" dirty="0"/>
          </a:p>
        </p:txBody>
      </p:sp>
      <p:sp>
        <p:nvSpPr>
          <p:cNvPr id="20" name="Shape 14"/>
          <p:cNvSpPr/>
          <p:nvPr/>
        </p:nvSpPr>
        <p:spPr>
          <a:xfrm>
            <a:off x="8421624" y="1810512"/>
            <a:ext cx="3099816" cy="2577857"/>
          </a:xfrm>
          <a:prstGeom prst="roundRect">
            <a:avLst>
              <a:gd name="adj" fmla="val 2128"/>
            </a:avLst>
          </a:prstGeom>
          <a:solidFill>
            <a:srgbClr val="E9EFF7"/>
          </a:solidFill>
          <a:ln w="12700">
            <a:solidFill>
              <a:srgbClr val="32466B"/>
            </a:solidFill>
            <a:prstDash val="solid"/>
          </a:ln>
          <a:effectLst>
            <a:outerShdw blurRad="152400" dist="63500" dir="5400000" algn="bl" rotWithShape="0">
              <a:srgbClr val="000000">
                <a:alpha val="42000"/>
              </a:srgbClr>
            </a:outerShdw>
          </a:effectLst>
        </p:spPr>
        <p:txBody>
          <a:bodyPr/>
          <a:lstStyle/>
          <a:p>
            <a:endParaRPr lang="en-US"/>
          </a:p>
        </p:txBody>
      </p:sp>
      <p:pic>
        <p:nvPicPr>
          <p:cNvPr id="21" name="Image 4" descr="/tmp/build/assets/shots/image29.png"/>
          <p:cNvPicPr>
            <a:picLocks noChangeAspect="1"/>
          </p:cNvPicPr>
          <p:nvPr/>
        </p:nvPicPr>
        <p:blipFill>
          <a:blip r:embed="rId7"/>
          <a:stretch>
            <a:fillRect/>
          </a:stretch>
        </p:blipFill>
        <p:spPr>
          <a:xfrm>
            <a:off x="8485632" y="1874520"/>
            <a:ext cx="2971800" cy="2449841"/>
          </a:xfrm>
          <a:prstGeom prst="rect">
            <a:avLst/>
          </a:prstGeom>
        </p:spPr>
      </p:pic>
      <p:sp>
        <p:nvSpPr>
          <p:cNvPr id="22" name="Text 15"/>
          <p:cNvSpPr/>
          <p:nvPr/>
        </p:nvSpPr>
        <p:spPr>
          <a:xfrm>
            <a:off x="8485632" y="4434089"/>
            <a:ext cx="2971800" cy="457200"/>
          </a:xfrm>
          <a:prstGeom prst="rect">
            <a:avLst/>
          </a:prstGeom>
          <a:noFill/>
          <a:ln/>
        </p:spPr>
        <p:txBody>
          <a:bodyPr wrap="square" lIns="0" tIns="0" rIns="0" bIns="0" rtlCol="0" anchor="t"/>
          <a:lstStyle/>
          <a:p>
            <a:pPr marL="0" indent="0" algn="ctr">
              <a:buNone/>
            </a:pPr>
            <a:r>
              <a:rPr lang="en-US" sz="950" i="1" dirty="0">
                <a:solidFill>
                  <a:srgbClr val="93A2B8"/>
                </a:solidFill>
                <a:latin typeface="Calibri" pitchFamily="34" charset="0"/>
                <a:ea typeface="Calibri" pitchFamily="34" charset="-122"/>
                <a:cs typeface="Calibri" pitchFamily="34" charset="-120"/>
              </a:rPr>
              <a:t>Tâm lý &amp; nỗi đau phụ huynh</a:t>
            </a:r>
            <a:endParaRPr lang="en-US" sz="950" dirty="0"/>
          </a:p>
        </p:txBody>
      </p:sp>
      <p:sp>
        <p:nvSpPr>
          <p:cNvPr id="23" name="Text 16"/>
          <p:cNvSpPr/>
          <p:nvPr/>
        </p:nvSpPr>
        <p:spPr>
          <a:xfrm>
            <a:off x="566928" y="6473952"/>
            <a:ext cx="5486400" cy="274320"/>
          </a:xfrm>
          <a:prstGeom prst="rect">
            <a:avLst/>
          </a:prstGeom>
          <a:noFill/>
          <a:ln/>
        </p:spPr>
        <p:txBody>
          <a:bodyPr wrap="square" lIns="0" tIns="0" rIns="0" bIns="0" rtlCol="0" anchor="ctr"/>
          <a:lstStyle/>
          <a:p>
            <a:pPr marL="0" indent="0" algn="l">
              <a:buNone/>
            </a:pPr>
            <a:r>
              <a:rPr lang="en-US" sz="850" kern="0" spc="200" dirty="0">
                <a:solidFill>
                  <a:srgbClr val="6F7E96"/>
                </a:solidFill>
                <a:latin typeface="Calibri" pitchFamily="34" charset="0"/>
                <a:ea typeface="Calibri" pitchFamily="34" charset="-122"/>
                <a:cs typeface="Calibri" pitchFamily="34" charset="-120"/>
              </a:rPr>
              <a:t>CASE STUDY · I CAN READ</a:t>
            </a:r>
            <a:endParaRPr lang="en-US" sz="850" dirty="0"/>
          </a:p>
        </p:txBody>
      </p:sp>
      <p:sp>
        <p:nvSpPr>
          <p:cNvPr id="24" name="Text 17"/>
          <p:cNvSpPr/>
          <p:nvPr/>
        </p:nvSpPr>
        <p:spPr>
          <a:xfrm>
            <a:off x="9795967" y="6473952"/>
            <a:ext cx="1828800" cy="274320"/>
          </a:xfrm>
          <a:prstGeom prst="rect">
            <a:avLst/>
          </a:prstGeom>
          <a:noFill/>
          <a:ln/>
        </p:spPr>
        <p:txBody>
          <a:bodyPr wrap="square" lIns="0" tIns="0" rIns="0" bIns="0" rtlCol="0" anchor="ctr"/>
          <a:lstStyle/>
          <a:p>
            <a:pPr marL="0" indent="0" algn="r">
              <a:buNone/>
            </a:pPr>
            <a:r>
              <a:rPr lang="en-US" sz="850" dirty="0">
                <a:solidFill>
                  <a:srgbClr val="6F7E96"/>
                </a:solidFill>
                <a:latin typeface="Calibri" pitchFamily="34" charset="0"/>
                <a:ea typeface="Calibri" pitchFamily="34" charset="-122"/>
                <a:cs typeface="Calibri" pitchFamily="34" charset="-120"/>
              </a:rPr>
              <a:t>08 / 22</a:t>
            </a:r>
            <a:endParaRPr lang="en-US" sz="850" dirty="0"/>
          </a:p>
        </p:txBody>
      </p:sp>
      <p:sp>
        <p:nvSpPr>
          <p:cNvPr id="26" name="Text 13">
            <a:extLst>
              <a:ext uri="{FF2B5EF4-FFF2-40B4-BE49-F238E27FC236}">
                <a16:creationId xmlns:a16="http://schemas.microsoft.com/office/drawing/2014/main" id="{6A9B5771-DADA-956D-CA45-3AE2B53DF0C7}"/>
              </a:ext>
            </a:extLst>
          </p:cNvPr>
          <p:cNvSpPr/>
          <p:nvPr/>
        </p:nvSpPr>
        <p:spPr>
          <a:xfrm>
            <a:off x="6053327" y="5055823"/>
            <a:ext cx="5152385" cy="457200"/>
          </a:xfrm>
          <a:prstGeom prst="rect">
            <a:avLst/>
          </a:prstGeom>
          <a:noFill/>
          <a:ln/>
        </p:spPr>
        <p:txBody>
          <a:bodyPr wrap="square" lIns="0" tIns="0" rIns="0" bIns="0" rtlCol="0" anchor="t"/>
          <a:lstStyle/>
          <a:p>
            <a:pPr marL="0" indent="0" algn="ctr">
              <a:buNone/>
            </a:pPr>
            <a:r>
              <a:rPr lang="en-US" sz="2000" i="1" dirty="0">
                <a:solidFill>
                  <a:srgbClr val="93A2B8"/>
                </a:solidFill>
                <a:latin typeface="Calibri" pitchFamily="34" charset="0"/>
                <a:ea typeface="Calibri" pitchFamily="34" charset="-122"/>
                <a:cs typeface="Calibri" pitchFamily="34" charset="-120"/>
              </a:rPr>
              <a:t>=&gt; </a:t>
            </a:r>
            <a:r>
              <a:rPr lang="en-US" sz="2000" i="1" dirty="0" err="1">
                <a:solidFill>
                  <a:srgbClr val="93A2B8"/>
                </a:solidFill>
                <a:latin typeface="Calibri" pitchFamily="34" charset="0"/>
                <a:ea typeface="Calibri" pitchFamily="34" charset="-122"/>
                <a:cs typeface="Calibri" pitchFamily="34" charset="-120"/>
              </a:rPr>
              <a:t>Những</a:t>
            </a:r>
            <a:r>
              <a:rPr lang="en-US" sz="2000" i="1" dirty="0">
                <a:solidFill>
                  <a:srgbClr val="93A2B8"/>
                </a:solidFill>
                <a:latin typeface="Calibri" pitchFamily="34" charset="0"/>
                <a:ea typeface="Calibri" pitchFamily="34" charset="-122"/>
                <a:cs typeface="Calibri" pitchFamily="34" charset="-120"/>
              </a:rPr>
              <a:t> </a:t>
            </a:r>
            <a:r>
              <a:rPr lang="en-US" sz="2000" i="1" dirty="0" err="1">
                <a:solidFill>
                  <a:srgbClr val="93A2B8"/>
                </a:solidFill>
                <a:latin typeface="Calibri" pitchFamily="34" charset="0"/>
                <a:ea typeface="Calibri" pitchFamily="34" charset="-122"/>
                <a:cs typeface="Calibri" pitchFamily="34" charset="-120"/>
              </a:rPr>
              <a:t>quyết</a:t>
            </a:r>
            <a:r>
              <a:rPr lang="en-US" sz="2000" i="1" dirty="0">
                <a:solidFill>
                  <a:srgbClr val="93A2B8"/>
                </a:solidFill>
                <a:latin typeface="Calibri" pitchFamily="34" charset="0"/>
                <a:ea typeface="Calibri" pitchFamily="34" charset="-122"/>
                <a:cs typeface="Calibri" pitchFamily="34" charset="-120"/>
              </a:rPr>
              <a:t> </a:t>
            </a:r>
            <a:r>
              <a:rPr lang="en-US" sz="2000" i="1" dirty="0" err="1">
                <a:solidFill>
                  <a:srgbClr val="93A2B8"/>
                </a:solidFill>
                <a:latin typeface="Calibri" pitchFamily="34" charset="0"/>
                <a:ea typeface="Calibri" pitchFamily="34" charset="-122"/>
                <a:cs typeface="Calibri" pitchFamily="34" charset="-120"/>
              </a:rPr>
              <a:t>định</a:t>
            </a:r>
            <a:r>
              <a:rPr lang="en-US" sz="2000" i="1" dirty="0">
                <a:solidFill>
                  <a:srgbClr val="93A2B8"/>
                </a:solidFill>
                <a:latin typeface="Calibri" pitchFamily="34" charset="0"/>
                <a:ea typeface="Calibri" pitchFamily="34" charset="-122"/>
                <a:cs typeface="Calibri" pitchFamily="34" charset="-120"/>
              </a:rPr>
              <a:t> </a:t>
            </a:r>
            <a:r>
              <a:rPr lang="en-US" sz="2000" i="1" dirty="0" err="1">
                <a:solidFill>
                  <a:srgbClr val="93A2B8"/>
                </a:solidFill>
                <a:latin typeface="Calibri" pitchFamily="34" charset="0"/>
                <a:ea typeface="Calibri" pitchFamily="34" charset="-122"/>
                <a:cs typeface="Calibri" pitchFamily="34" charset="-120"/>
              </a:rPr>
              <a:t>cần</a:t>
            </a:r>
            <a:r>
              <a:rPr lang="en-US" sz="2000" i="1" dirty="0">
                <a:solidFill>
                  <a:srgbClr val="93A2B8"/>
                </a:solidFill>
                <a:latin typeface="Calibri" pitchFamily="34" charset="0"/>
                <a:ea typeface="Calibri" pitchFamily="34" charset="-122"/>
                <a:cs typeface="Calibri" pitchFamily="34" charset="-120"/>
              </a:rPr>
              <a:t> </a:t>
            </a:r>
            <a:r>
              <a:rPr lang="en-US" sz="2000" i="1" dirty="0" err="1">
                <a:solidFill>
                  <a:srgbClr val="93A2B8"/>
                </a:solidFill>
                <a:latin typeface="Calibri" pitchFamily="34" charset="0"/>
                <a:ea typeface="Calibri" pitchFamily="34" charset="-122"/>
                <a:cs typeface="Calibri" pitchFamily="34" charset="-120"/>
              </a:rPr>
              <a:t>dữ</a:t>
            </a:r>
            <a:r>
              <a:rPr lang="en-US" sz="2000" i="1" dirty="0">
                <a:solidFill>
                  <a:srgbClr val="93A2B8"/>
                </a:solidFill>
                <a:latin typeface="Calibri" pitchFamily="34" charset="0"/>
                <a:ea typeface="Calibri" pitchFamily="34" charset="-122"/>
                <a:cs typeface="Calibri" pitchFamily="34" charset="-120"/>
              </a:rPr>
              <a:t> </a:t>
            </a:r>
            <a:r>
              <a:rPr lang="en-US" sz="2000" i="1" dirty="0" err="1">
                <a:solidFill>
                  <a:srgbClr val="93A2B8"/>
                </a:solidFill>
                <a:latin typeface="Calibri" pitchFamily="34" charset="0"/>
                <a:ea typeface="Calibri" pitchFamily="34" charset="-122"/>
                <a:cs typeface="Calibri" pitchFamily="34" charset="-120"/>
              </a:rPr>
              <a:t>liệu</a:t>
            </a:r>
            <a:r>
              <a:rPr lang="en-US" sz="2000" i="1" dirty="0">
                <a:solidFill>
                  <a:srgbClr val="93A2B8"/>
                </a:solidFill>
                <a:latin typeface="Calibri" pitchFamily="34" charset="0"/>
                <a:ea typeface="Calibri" pitchFamily="34" charset="-122"/>
                <a:cs typeface="Calibri" pitchFamily="34" charset="-120"/>
              </a:rPr>
              <a:t> </a:t>
            </a:r>
            <a:r>
              <a:rPr lang="en-US" sz="2000" i="1" dirty="0" err="1">
                <a:solidFill>
                  <a:srgbClr val="93A2B8"/>
                </a:solidFill>
                <a:latin typeface="Calibri" pitchFamily="34" charset="0"/>
                <a:ea typeface="Calibri" pitchFamily="34" charset="-122"/>
                <a:cs typeface="Calibri" pitchFamily="34" charset="-120"/>
              </a:rPr>
              <a:t>thì</a:t>
            </a:r>
            <a:r>
              <a:rPr lang="en-US" sz="2000" i="1" dirty="0">
                <a:solidFill>
                  <a:srgbClr val="93A2B8"/>
                </a:solidFill>
                <a:latin typeface="Calibri" pitchFamily="34" charset="0"/>
                <a:ea typeface="Calibri" pitchFamily="34" charset="-122"/>
                <a:cs typeface="Calibri" pitchFamily="34" charset="-120"/>
              </a:rPr>
              <a:t> </a:t>
            </a:r>
            <a:r>
              <a:rPr lang="en-US" sz="2000" i="1" dirty="0" err="1">
                <a:solidFill>
                  <a:srgbClr val="93A2B8"/>
                </a:solidFill>
                <a:latin typeface="Calibri" pitchFamily="34" charset="0"/>
                <a:ea typeface="Calibri" pitchFamily="34" charset="-122"/>
                <a:cs typeface="Calibri" pitchFamily="34" charset="-120"/>
              </a:rPr>
              <a:t>cần</a:t>
            </a:r>
            <a:r>
              <a:rPr lang="en-US" sz="2000" i="1" dirty="0">
                <a:solidFill>
                  <a:srgbClr val="93A2B8"/>
                </a:solidFill>
                <a:latin typeface="Calibri" pitchFamily="34" charset="0"/>
                <a:ea typeface="Calibri" pitchFamily="34" charset="-122"/>
                <a:cs typeface="Calibri" pitchFamily="34" charset="-120"/>
              </a:rPr>
              <a:t> </a:t>
            </a:r>
            <a:r>
              <a:rPr lang="en-US" sz="2000" i="1" dirty="0" err="1">
                <a:solidFill>
                  <a:srgbClr val="93A2B8"/>
                </a:solidFill>
                <a:latin typeface="Calibri" pitchFamily="34" charset="0"/>
                <a:ea typeface="Calibri" pitchFamily="34" charset="-122"/>
                <a:cs typeface="Calibri" pitchFamily="34" charset="-120"/>
              </a:rPr>
              <a:t>nghe</a:t>
            </a:r>
            <a:r>
              <a:rPr lang="en-US" sz="2000" i="1" dirty="0">
                <a:solidFill>
                  <a:srgbClr val="93A2B8"/>
                </a:solidFill>
                <a:latin typeface="Calibri" pitchFamily="34" charset="0"/>
                <a:ea typeface="Calibri" pitchFamily="34" charset="-122"/>
                <a:cs typeface="Calibri" pitchFamily="34" charset="-120"/>
              </a:rPr>
              <a:t> AI</a:t>
            </a:r>
            <a:endParaRPr lang="en-US" sz="20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Shape 0"/>
          <p:cNvSpPr/>
          <p:nvPr/>
        </p:nvSpPr>
        <p:spPr>
          <a:xfrm>
            <a:off x="566928" y="521208"/>
            <a:ext cx="201168" cy="68580"/>
          </a:xfrm>
          <a:prstGeom prst="rect">
            <a:avLst/>
          </a:prstGeom>
          <a:solidFill>
            <a:srgbClr val="2DD4BF"/>
          </a:solidFill>
          <a:ln/>
        </p:spPr>
        <p:txBody>
          <a:bodyPr/>
          <a:lstStyle/>
          <a:p>
            <a:endParaRPr lang="en-US"/>
          </a:p>
        </p:txBody>
      </p:sp>
      <p:sp>
        <p:nvSpPr>
          <p:cNvPr id="3" name="Text 1"/>
          <p:cNvSpPr/>
          <p:nvPr/>
        </p:nvSpPr>
        <p:spPr>
          <a:xfrm>
            <a:off x="868680" y="475488"/>
            <a:ext cx="10692079" cy="274320"/>
          </a:xfrm>
          <a:prstGeom prst="rect">
            <a:avLst/>
          </a:prstGeom>
          <a:noFill/>
          <a:ln/>
        </p:spPr>
        <p:txBody>
          <a:bodyPr wrap="square" lIns="0" tIns="0" rIns="0" bIns="0" rtlCol="0" anchor="ctr"/>
          <a:lstStyle/>
          <a:p>
            <a:pPr marL="0" indent="0" algn="l">
              <a:buNone/>
            </a:pPr>
            <a:r>
              <a:rPr lang="en-US" sz="1150" b="1" kern="0" spc="250" dirty="0">
                <a:solidFill>
                  <a:srgbClr val="2DD4BF"/>
                </a:solidFill>
                <a:latin typeface="Calibri" pitchFamily="34" charset="0"/>
                <a:ea typeface="Calibri" pitchFamily="34" charset="-122"/>
                <a:cs typeface="Calibri" pitchFamily="34" charset="-120"/>
              </a:rPr>
              <a:t>HỆ THỐNG THÔNG ĐIỆP</a:t>
            </a:r>
            <a:endParaRPr lang="en-US" sz="1150" dirty="0"/>
          </a:p>
        </p:txBody>
      </p:sp>
      <p:sp>
        <p:nvSpPr>
          <p:cNvPr id="4" name="Text 2"/>
          <p:cNvSpPr/>
          <p:nvPr/>
        </p:nvSpPr>
        <p:spPr>
          <a:xfrm>
            <a:off x="566928" y="768096"/>
            <a:ext cx="11057839" cy="658368"/>
          </a:xfrm>
          <a:prstGeom prst="rect">
            <a:avLst/>
          </a:prstGeom>
          <a:noFill/>
          <a:ln/>
        </p:spPr>
        <p:txBody>
          <a:bodyPr wrap="square" lIns="0" tIns="0" rIns="0" bIns="0" rtlCol="0" anchor="ctr"/>
          <a:lstStyle/>
          <a:p>
            <a:pPr marL="0" indent="0" algn="l">
              <a:buNone/>
            </a:pPr>
            <a:r>
              <a:rPr lang="en-US" sz="2900" b="1" dirty="0">
                <a:solidFill>
                  <a:srgbClr val="F2F6FC"/>
                </a:solidFill>
                <a:latin typeface="Calibri" pitchFamily="34" charset="0"/>
                <a:ea typeface="Calibri" pitchFamily="34" charset="-122"/>
                <a:cs typeface="Calibri" pitchFamily="34" charset="-120"/>
              </a:rPr>
              <a:t>4 Tuyến Content Cốt Lõi</a:t>
            </a:r>
            <a:endParaRPr lang="en-US" sz="2900" dirty="0"/>
          </a:p>
        </p:txBody>
      </p:sp>
      <p:sp>
        <p:nvSpPr>
          <p:cNvPr id="5" name="Text 3"/>
          <p:cNvSpPr/>
          <p:nvPr/>
        </p:nvSpPr>
        <p:spPr>
          <a:xfrm>
            <a:off x="566928" y="1371600"/>
            <a:ext cx="11057839" cy="329184"/>
          </a:xfrm>
          <a:prstGeom prst="rect">
            <a:avLst/>
          </a:prstGeom>
          <a:noFill/>
          <a:ln/>
        </p:spPr>
        <p:txBody>
          <a:bodyPr wrap="square" lIns="0" tIns="0" rIns="0" bIns="0" rtlCol="0" anchor="ctr"/>
          <a:lstStyle/>
          <a:p>
            <a:pPr marL="0" indent="0" algn="l">
              <a:buNone/>
            </a:pPr>
            <a:r>
              <a:rPr lang="en-US" sz="1300" dirty="0">
                <a:solidFill>
                  <a:srgbClr val="93A2B8"/>
                </a:solidFill>
                <a:latin typeface="Calibri" pitchFamily="34" charset="0"/>
                <a:ea typeface="Calibri" pitchFamily="34" charset="-122"/>
                <a:cs typeface="Calibri" pitchFamily="34" charset="-120"/>
              </a:rPr>
              <a:t>2 tuyến cho Mẹ · 2 tuyến cho Con — cùng kể một câu chuyện cảm xúc.</a:t>
            </a:r>
            <a:endParaRPr lang="en-US" sz="1300" dirty="0"/>
          </a:p>
        </p:txBody>
      </p:sp>
      <p:sp>
        <p:nvSpPr>
          <p:cNvPr id="6" name="Shape 4"/>
          <p:cNvSpPr/>
          <p:nvPr/>
        </p:nvSpPr>
        <p:spPr>
          <a:xfrm>
            <a:off x="566928" y="1828800"/>
            <a:ext cx="5349240" cy="1755648"/>
          </a:xfrm>
          <a:prstGeom prst="roundRect">
            <a:avLst>
              <a:gd name="adj" fmla="val 4688"/>
            </a:avLst>
          </a:prstGeom>
          <a:solidFill>
            <a:srgbClr val="13203B"/>
          </a:solidFill>
          <a:ln w="12700">
            <a:solidFill>
              <a:srgbClr val="2C3E63"/>
            </a:solidFill>
            <a:prstDash val="solid"/>
          </a:ln>
          <a:effectLst>
            <a:outerShdw blurRad="114300" dist="50800" dir="5400000" algn="bl" rotWithShape="0">
              <a:srgbClr val="000000">
                <a:alpha val="30000"/>
              </a:srgbClr>
            </a:outerShdw>
          </a:effectLst>
        </p:spPr>
        <p:txBody>
          <a:bodyPr/>
          <a:lstStyle/>
          <a:p>
            <a:endParaRPr lang="en-US"/>
          </a:p>
        </p:txBody>
      </p:sp>
      <p:sp>
        <p:nvSpPr>
          <p:cNvPr id="7" name="Shape 5"/>
          <p:cNvSpPr/>
          <p:nvPr/>
        </p:nvSpPr>
        <p:spPr>
          <a:xfrm>
            <a:off x="804672" y="2066544"/>
            <a:ext cx="548640" cy="548640"/>
          </a:xfrm>
          <a:prstGeom prst="roundRect">
            <a:avLst>
              <a:gd name="adj" fmla="val 26000"/>
            </a:avLst>
          </a:prstGeom>
          <a:solidFill>
            <a:srgbClr val="6E2A30"/>
          </a:solidFill>
          <a:ln/>
          <a:effectLst>
            <a:outerShdw blurRad="88900" dist="38100" dir="5400000" algn="bl" rotWithShape="0">
              <a:srgbClr val="000000">
                <a:alpha val="30000"/>
              </a:srgbClr>
            </a:outerShdw>
          </a:effectLst>
        </p:spPr>
        <p:txBody>
          <a:bodyPr/>
          <a:lstStyle/>
          <a:p>
            <a:endParaRPr lang="en-US"/>
          </a:p>
        </p:txBody>
      </p:sp>
      <p:pic>
        <p:nvPicPr>
          <p:cNvPr id="8" name="Image 0" descr="/tmp/build/assets/icons/FaHeart_white.png"/>
          <p:cNvPicPr>
            <a:picLocks noChangeAspect="1"/>
          </p:cNvPicPr>
          <p:nvPr/>
        </p:nvPicPr>
        <p:blipFill>
          <a:blip r:embed="rId4"/>
          <a:stretch>
            <a:fillRect/>
          </a:stretch>
        </p:blipFill>
        <p:spPr>
          <a:xfrm>
            <a:off x="947318" y="2209190"/>
            <a:ext cx="263347" cy="263347"/>
          </a:xfrm>
          <a:prstGeom prst="rect">
            <a:avLst/>
          </a:prstGeom>
        </p:spPr>
      </p:pic>
      <p:sp>
        <p:nvSpPr>
          <p:cNvPr id="9" name="Text 6"/>
          <p:cNvSpPr/>
          <p:nvPr/>
        </p:nvSpPr>
        <p:spPr>
          <a:xfrm>
            <a:off x="1463040" y="2048256"/>
            <a:ext cx="3520440" cy="347472"/>
          </a:xfrm>
          <a:prstGeom prst="rect">
            <a:avLst/>
          </a:prstGeom>
          <a:noFill/>
          <a:ln/>
        </p:spPr>
        <p:txBody>
          <a:bodyPr wrap="square" lIns="0" tIns="0" rIns="0" bIns="0" rtlCol="0" anchor="ctr"/>
          <a:lstStyle/>
          <a:p>
            <a:pPr marL="0" indent="0">
              <a:buNone/>
            </a:pPr>
            <a:r>
              <a:rPr lang="en-US" sz="1450" b="1" dirty="0">
                <a:solidFill>
                  <a:srgbClr val="F2F6FC"/>
                </a:solidFill>
                <a:latin typeface="Calibri" pitchFamily="34" charset="0"/>
                <a:ea typeface="Calibri" pitchFamily="34" charset="-122"/>
                <a:cs typeface="Calibri" pitchFamily="34" charset="-120"/>
              </a:rPr>
              <a:t>Mẹ hối hận</a:t>
            </a:r>
            <a:endParaRPr lang="en-US" sz="1450" dirty="0"/>
          </a:p>
        </p:txBody>
      </p:sp>
      <p:sp>
        <p:nvSpPr>
          <p:cNvPr id="10" name="Shape 7"/>
          <p:cNvSpPr/>
          <p:nvPr/>
        </p:nvSpPr>
        <p:spPr>
          <a:xfrm>
            <a:off x="5001768" y="2084832"/>
            <a:ext cx="676656" cy="310896"/>
          </a:xfrm>
          <a:prstGeom prst="roundRect">
            <a:avLst>
              <a:gd name="adj" fmla="val 50000"/>
            </a:avLst>
          </a:prstGeom>
          <a:solidFill>
            <a:srgbClr val="3A2A12"/>
          </a:solidFill>
          <a:ln/>
        </p:spPr>
        <p:txBody>
          <a:bodyPr/>
          <a:lstStyle/>
          <a:p>
            <a:endParaRPr lang="en-US"/>
          </a:p>
        </p:txBody>
      </p:sp>
      <p:sp>
        <p:nvSpPr>
          <p:cNvPr id="11" name="Text 8"/>
          <p:cNvSpPr/>
          <p:nvPr/>
        </p:nvSpPr>
        <p:spPr>
          <a:xfrm>
            <a:off x="5001768" y="2084832"/>
            <a:ext cx="676656" cy="310896"/>
          </a:xfrm>
          <a:prstGeom prst="rect">
            <a:avLst/>
          </a:prstGeom>
          <a:noFill/>
          <a:ln/>
        </p:spPr>
        <p:txBody>
          <a:bodyPr wrap="square" lIns="0" tIns="0" rIns="0" bIns="0" rtlCol="0" anchor="ctr"/>
          <a:lstStyle/>
          <a:p>
            <a:pPr marL="0" indent="0" algn="ctr">
              <a:buNone/>
            </a:pPr>
            <a:r>
              <a:rPr lang="en-US" sz="950" b="1" kern="0" spc="100" dirty="0">
                <a:solidFill>
                  <a:srgbClr val="FBBF24"/>
                </a:solidFill>
                <a:latin typeface="Calibri" pitchFamily="34" charset="0"/>
                <a:ea typeface="Calibri" pitchFamily="34" charset="-122"/>
                <a:cs typeface="Calibri" pitchFamily="34" charset="-120"/>
              </a:rPr>
              <a:t>MẸ</a:t>
            </a:r>
            <a:endParaRPr lang="en-US" sz="950" dirty="0"/>
          </a:p>
        </p:txBody>
      </p:sp>
      <p:sp>
        <p:nvSpPr>
          <p:cNvPr id="12" name="Text 9"/>
          <p:cNvSpPr/>
          <p:nvPr/>
        </p:nvSpPr>
        <p:spPr>
          <a:xfrm>
            <a:off x="1463040" y="2414016"/>
            <a:ext cx="4251960" cy="566928"/>
          </a:xfrm>
          <a:prstGeom prst="rect">
            <a:avLst/>
          </a:prstGeom>
          <a:noFill/>
          <a:ln/>
        </p:spPr>
        <p:txBody>
          <a:bodyPr wrap="square" lIns="0" tIns="0" rIns="0" bIns="0" rtlCol="0" anchor="t"/>
          <a:lstStyle/>
          <a:p>
            <a:pPr marL="0" indent="0">
              <a:lnSpc>
                <a:spcPct val="100000"/>
              </a:lnSpc>
              <a:buNone/>
            </a:pPr>
            <a:r>
              <a:rPr lang="en-US" sz="1100" dirty="0">
                <a:solidFill>
                  <a:srgbClr val="93A2B8"/>
                </a:solidFill>
                <a:latin typeface="Calibri" pitchFamily="34" charset="0"/>
                <a:ea typeface="Calibri" pitchFamily="34" charset="-122"/>
                <a:cs typeface="Calibri" pitchFamily="34" charset="-120"/>
              </a:rPr>
              <a:t>Nỗi sợ chọn sai trung tâm “luyện gà, nhồi sọ” khiến con áp lực, sợ học tiếng Anh.</a:t>
            </a:r>
            <a:endParaRPr lang="en-US" sz="1100" dirty="0"/>
          </a:p>
        </p:txBody>
      </p:sp>
      <p:sp>
        <p:nvSpPr>
          <p:cNvPr id="13" name="Text 10"/>
          <p:cNvSpPr/>
          <p:nvPr/>
        </p:nvSpPr>
        <p:spPr>
          <a:xfrm>
            <a:off x="822960" y="3035808"/>
            <a:ext cx="4837176" cy="457200"/>
          </a:xfrm>
          <a:prstGeom prst="rect">
            <a:avLst/>
          </a:prstGeom>
          <a:noFill/>
          <a:ln/>
        </p:spPr>
        <p:txBody>
          <a:bodyPr wrap="square" lIns="0" tIns="0" rIns="0" bIns="0" rtlCol="0" anchor="ctr"/>
          <a:lstStyle/>
          <a:p>
            <a:pPr marL="0" indent="0">
              <a:buNone/>
            </a:pPr>
            <a:r>
              <a:rPr lang="en-US" sz="1130" b="1" dirty="0">
                <a:solidFill>
                  <a:srgbClr val="2DD4BF"/>
                </a:solidFill>
                <a:latin typeface="Calibri" pitchFamily="34" charset="0"/>
                <a:ea typeface="Calibri" pitchFamily="34" charset="-122"/>
                <a:cs typeface="Calibri" pitchFamily="34" charset="-120"/>
              </a:rPr>
              <a:t>Thông điệp:  </a:t>
            </a:r>
            <a:r>
              <a:rPr lang="en-US" sz="1130" i="1" dirty="0">
                <a:solidFill>
                  <a:srgbClr val="F2F6FC"/>
                </a:solidFill>
                <a:latin typeface="Calibri" pitchFamily="34" charset="0"/>
                <a:ea typeface="Calibri" pitchFamily="34" charset="-122"/>
                <a:cs typeface="Calibri" pitchFamily="34" charset="-120"/>
              </a:rPr>
              <a:t>Phải chọn trung tâm không luyện gà, không nhồi sọ.</a:t>
            </a:r>
            <a:endParaRPr lang="en-US" sz="1130" dirty="0"/>
          </a:p>
        </p:txBody>
      </p:sp>
      <p:sp>
        <p:nvSpPr>
          <p:cNvPr id="14" name="Shape 11"/>
          <p:cNvSpPr/>
          <p:nvPr/>
        </p:nvSpPr>
        <p:spPr>
          <a:xfrm>
            <a:off x="6275527" y="1828800"/>
            <a:ext cx="5349240" cy="1755648"/>
          </a:xfrm>
          <a:prstGeom prst="roundRect">
            <a:avLst>
              <a:gd name="adj" fmla="val 4688"/>
            </a:avLst>
          </a:prstGeom>
          <a:solidFill>
            <a:srgbClr val="13203B"/>
          </a:solidFill>
          <a:ln w="12700">
            <a:solidFill>
              <a:srgbClr val="2C3E63"/>
            </a:solidFill>
            <a:prstDash val="solid"/>
          </a:ln>
          <a:effectLst>
            <a:outerShdw blurRad="114300" dist="50800" dir="5400000" algn="bl" rotWithShape="0">
              <a:srgbClr val="000000">
                <a:alpha val="30000"/>
              </a:srgbClr>
            </a:outerShdw>
          </a:effectLst>
        </p:spPr>
        <p:txBody>
          <a:bodyPr/>
          <a:lstStyle/>
          <a:p>
            <a:endParaRPr lang="en-US"/>
          </a:p>
        </p:txBody>
      </p:sp>
      <p:sp>
        <p:nvSpPr>
          <p:cNvPr id="15" name="Shape 12"/>
          <p:cNvSpPr/>
          <p:nvPr/>
        </p:nvSpPr>
        <p:spPr>
          <a:xfrm>
            <a:off x="6513271" y="2066544"/>
            <a:ext cx="548640" cy="548640"/>
          </a:xfrm>
          <a:prstGeom prst="roundRect">
            <a:avLst>
              <a:gd name="adj" fmla="val 26000"/>
            </a:avLst>
          </a:prstGeom>
          <a:solidFill>
            <a:srgbClr val="7A5A12"/>
          </a:solidFill>
          <a:ln/>
          <a:effectLst>
            <a:outerShdw blurRad="88900" dist="38100" dir="5400000" algn="bl" rotWithShape="0">
              <a:srgbClr val="000000">
                <a:alpha val="30000"/>
              </a:srgbClr>
            </a:outerShdw>
          </a:effectLst>
        </p:spPr>
        <p:txBody>
          <a:bodyPr/>
          <a:lstStyle/>
          <a:p>
            <a:endParaRPr lang="en-US"/>
          </a:p>
        </p:txBody>
      </p:sp>
      <p:pic>
        <p:nvPicPr>
          <p:cNvPr id="16" name="Image 1" descr="/tmp/build/assets/icons/FaLightbulb_white.png"/>
          <p:cNvPicPr>
            <a:picLocks noChangeAspect="1"/>
          </p:cNvPicPr>
          <p:nvPr/>
        </p:nvPicPr>
        <p:blipFill>
          <a:blip r:embed="rId5"/>
          <a:stretch>
            <a:fillRect/>
          </a:stretch>
        </p:blipFill>
        <p:spPr>
          <a:xfrm>
            <a:off x="6655918" y="2209190"/>
            <a:ext cx="263347" cy="263347"/>
          </a:xfrm>
          <a:prstGeom prst="rect">
            <a:avLst/>
          </a:prstGeom>
        </p:spPr>
      </p:pic>
      <p:sp>
        <p:nvSpPr>
          <p:cNvPr id="17" name="Text 13"/>
          <p:cNvSpPr/>
          <p:nvPr/>
        </p:nvSpPr>
        <p:spPr>
          <a:xfrm>
            <a:off x="7171639" y="2048256"/>
            <a:ext cx="3520440" cy="347472"/>
          </a:xfrm>
          <a:prstGeom prst="rect">
            <a:avLst/>
          </a:prstGeom>
          <a:noFill/>
          <a:ln/>
        </p:spPr>
        <p:txBody>
          <a:bodyPr wrap="square" lIns="0" tIns="0" rIns="0" bIns="0" rtlCol="0" anchor="ctr"/>
          <a:lstStyle/>
          <a:p>
            <a:pPr marL="0" indent="0">
              <a:buNone/>
            </a:pPr>
            <a:r>
              <a:rPr lang="en-US" sz="1450" b="1" dirty="0">
                <a:solidFill>
                  <a:srgbClr val="F2F6FC"/>
                </a:solidFill>
                <a:latin typeface="Calibri" pitchFamily="34" charset="0"/>
                <a:ea typeface="Calibri" pitchFamily="34" charset="-122"/>
                <a:cs typeface="Calibri" pitchFamily="34" charset="-120"/>
              </a:rPr>
              <a:t>Mẹ thông thái</a:t>
            </a:r>
            <a:endParaRPr lang="en-US" sz="1450" dirty="0"/>
          </a:p>
        </p:txBody>
      </p:sp>
      <p:sp>
        <p:nvSpPr>
          <p:cNvPr id="18" name="Shape 14"/>
          <p:cNvSpPr/>
          <p:nvPr/>
        </p:nvSpPr>
        <p:spPr>
          <a:xfrm>
            <a:off x="10710367" y="2084832"/>
            <a:ext cx="676656" cy="310896"/>
          </a:xfrm>
          <a:prstGeom prst="roundRect">
            <a:avLst>
              <a:gd name="adj" fmla="val 50000"/>
            </a:avLst>
          </a:prstGeom>
          <a:solidFill>
            <a:srgbClr val="3A2A12"/>
          </a:solidFill>
          <a:ln/>
        </p:spPr>
        <p:txBody>
          <a:bodyPr/>
          <a:lstStyle/>
          <a:p>
            <a:endParaRPr lang="en-US"/>
          </a:p>
        </p:txBody>
      </p:sp>
      <p:sp>
        <p:nvSpPr>
          <p:cNvPr id="19" name="Text 15"/>
          <p:cNvSpPr/>
          <p:nvPr/>
        </p:nvSpPr>
        <p:spPr>
          <a:xfrm>
            <a:off x="10710367" y="2084832"/>
            <a:ext cx="676656" cy="310896"/>
          </a:xfrm>
          <a:prstGeom prst="rect">
            <a:avLst/>
          </a:prstGeom>
          <a:noFill/>
          <a:ln/>
        </p:spPr>
        <p:txBody>
          <a:bodyPr wrap="square" lIns="0" tIns="0" rIns="0" bIns="0" rtlCol="0" anchor="ctr"/>
          <a:lstStyle/>
          <a:p>
            <a:pPr marL="0" indent="0" algn="ctr">
              <a:buNone/>
            </a:pPr>
            <a:r>
              <a:rPr lang="en-US" sz="950" b="1" kern="0" spc="100" dirty="0">
                <a:solidFill>
                  <a:srgbClr val="FBBF24"/>
                </a:solidFill>
                <a:latin typeface="Calibri" pitchFamily="34" charset="0"/>
                <a:ea typeface="Calibri" pitchFamily="34" charset="-122"/>
                <a:cs typeface="Calibri" pitchFamily="34" charset="-120"/>
              </a:rPr>
              <a:t>MẸ</a:t>
            </a:r>
            <a:endParaRPr lang="en-US" sz="950" dirty="0"/>
          </a:p>
        </p:txBody>
      </p:sp>
      <p:sp>
        <p:nvSpPr>
          <p:cNvPr id="20" name="Text 16"/>
          <p:cNvSpPr/>
          <p:nvPr/>
        </p:nvSpPr>
        <p:spPr>
          <a:xfrm>
            <a:off x="7171639" y="2414016"/>
            <a:ext cx="4251960" cy="566928"/>
          </a:xfrm>
          <a:prstGeom prst="rect">
            <a:avLst/>
          </a:prstGeom>
          <a:noFill/>
          <a:ln/>
        </p:spPr>
        <p:txBody>
          <a:bodyPr wrap="square" lIns="0" tIns="0" rIns="0" bIns="0" rtlCol="0" anchor="t"/>
          <a:lstStyle/>
          <a:p>
            <a:pPr marL="0" indent="0">
              <a:lnSpc>
                <a:spcPct val="100000"/>
              </a:lnSpc>
              <a:buNone/>
            </a:pPr>
            <a:r>
              <a:rPr lang="en-US" sz="1100" dirty="0">
                <a:solidFill>
                  <a:srgbClr val="93A2B8"/>
                </a:solidFill>
                <a:latin typeface="Calibri" pitchFamily="34" charset="0"/>
                <a:ea typeface="Calibri" pitchFamily="34" charset="-122"/>
                <a:cs typeface="Calibri" pitchFamily="34" charset="-120"/>
              </a:rPr>
              <a:t>Nhận ra phương pháp “tách ghép âm” khoa học giúp con tự đọc, tự học dễ dàng.</a:t>
            </a:r>
            <a:endParaRPr lang="en-US" sz="1100" dirty="0"/>
          </a:p>
        </p:txBody>
      </p:sp>
      <p:sp>
        <p:nvSpPr>
          <p:cNvPr id="21" name="Text 17"/>
          <p:cNvSpPr/>
          <p:nvPr/>
        </p:nvSpPr>
        <p:spPr>
          <a:xfrm>
            <a:off x="6531559" y="3035808"/>
            <a:ext cx="4837176" cy="457200"/>
          </a:xfrm>
          <a:prstGeom prst="rect">
            <a:avLst/>
          </a:prstGeom>
          <a:noFill/>
          <a:ln/>
        </p:spPr>
        <p:txBody>
          <a:bodyPr wrap="square" lIns="0" tIns="0" rIns="0" bIns="0" rtlCol="0" anchor="ctr"/>
          <a:lstStyle/>
          <a:p>
            <a:pPr marL="0" indent="0">
              <a:buNone/>
            </a:pPr>
            <a:r>
              <a:rPr lang="en-US" sz="1130" b="1" dirty="0">
                <a:solidFill>
                  <a:srgbClr val="2DD4BF"/>
                </a:solidFill>
                <a:latin typeface="Calibri" pitchFamily="34" charset="0"/>
                <a:ea typeface="Calibri" pitchFamily="34" charset="-122"/>
                <a:cs typeface="Calibri" pitchFamily="34" charset="-120"/>
              </a:rPr>
              <a:t>Thông điệp:  </a:t>
            </a:r>
            <a:r>
              <a:rPr lang="en-US" sz="1130" i="1" dirty="0">
                <a:solidFill>
                  <a:srgbClr val="F2F6FC"/>
                </a:solidFill>
                <a:latin typeface="Calibri" pitchFamily="34" charset="0"/>
                <a:ea typeface="Calibri" pitchFamily="34" charset="-122"/>
                <a:cs typeface="Calibri" pitchFamily="34" charset="-120"/>
              </a:rPr>
              <a:t>Con muốn đọc được thì phải biết cách ghép âm.</a:t>
            </a:r>
            <a:endParaRPr lang="en-US" sz="1130" dirty="0"/>
          </a:p>
        </p:txBody>
      </p:sp>
      <p:sp>
        <p:nvSpPr>
          <p:cNvPr id="22" name="Shape 18"/>
          <p:cNvSpPr/>
          <p:nvPr/>
        </p:nvSpPr>
        <p:spPr>
          <a:xfrm>
            <a:off x="566928" y="3730752"/>
            <a:ext cx="5349240" cy="1755648"/>
          </a:xfrm>
          <a:prstGeom prst="roundRect">
            <a:avLst>
              <a:gd name="adj" fmla="val 4688"/>
            </a:avLst>
          </a:prstGeom>
          <a:solidFill>
            <a:srgbClr val="13203B"/>
          </a:solidFill>
          <a:ln w="12700">
            <a:solidFill>
              <a:srgbClr val="2C3E63"/>
            </a:solidFill>
            <a:prstDash val="solid"/>
          </a:ln>
          <a:effectLst>
            <a:outerShdw blurRad="114300" dist="50800" dir="5400000" algn="bl" rotWithShape="0">
              <a:srgbClr val="000000">
                <a:alpha val="30000"/>
              </a:srgbClr>
            </a:outerShdw>
          </a:effectLst>
        </p:spPr>
        <p:txBody>
          <a:bodyPr/>
          <a:lstStyle/>
          <a:p>
            <a:endParaRPr lang="en-US"/>
          </a:p>
        </p:txBody>
      </p:sp>
      <p:sp>
        <p:nvSpPr>
          <p:cNvPr id="23" name="Shape 19"/>
          <p:cNvSpPr/>
          <p:nvPr/>
        </p:nvSpPr>
        <p:spPr>
          <a:xfrm>
            <a:off x="804672" y="3968496"/>
            <a:ext cx="548640" cy="548640"/>
          </a:xfrm>
          <a:prstGeom prst="roundRect">
            <a:avLst>
              <a:gd name="adj" fmla="val 26000"/>
            </a:avLst>
          </a:prstGeom>
          <a:solidFill>
            <a:srgbClr val="13565E"/>
          </a:solidFill>
          <a:ln/>
          <a:effectLst>
            <a:outerShdw blurRad="88900" dist="38100" dir="5400000" algn="bl" rotWithShape="0">
              <a:srgbClr val="000000">
                <a:alpha val="30000"/>
              </a:srgbClr>
            </a:outerShdw>
          </a:effectLst>
        </p:spPr>
        <p:txBody>
          <a:bodyPr/>
          <a:lstStyle/>
          <a:p>
            <a:endParaRPr lang="en-US"/>
          </a:p>
        </p:txBody>
      </p:sp>
      <p:pic>
        <p:nvPicPr>
          <p:cNvPr id="24" name="Image 2" descr="/tmp/build/assets/icons/FaChild_white.png"/>
          <p:cNvPicPr>
            <a:picLocks noChangeAspect="1"/>
          </p:cNvPicPr>
          <p:nvPr/>
        </p:nvPicPr>
        <p:blipFill>
          <a:blip r:embed="rId6"/>
          <a:stretch>
            <a:fillRect/>
          </a:stretch>
        </p:blipFill>
        <p:spPr>
          <a:xfrm>
            <a:off x="947318" y="4111142"/>
            <a:ext cx="263347" cy="263347"/>
          </a:xfrm>
          <a:prstGeom prst="rect">
            <a:avLst/>
          </a:prstGeom>
        </p:spPr>
      </p:pic>
      <p:sp>
        <p:nvSpPr>
          <p:cNvPr id="25" name="Text 20"/>
          <p:cNvSpPr/>
          <p:nvPr/>
        </p:nvSpPr>
        <p:spPr>
          <a:xfrm>
            <a:off x="1463040" y="3950208"/>
            <a:ext cx="3520440" cy="347472"/>
          </a:xfrm>
          <a:prstGeom prst="rect">
            <a:avLst/>
          </a:prstGeom>
          <a:noFill/>
          <a:ln/>
        </p:spPr>
        <p:txBody>
          <a:bodyPr wrap="square" lIns="0" tIns="0" rIns="0" bIns="0" rtlCol="0" anchor="ctr"/>
          <a:lstStyle/>
          <a:p>
            <a:pPr marL="0" indent="0">
              <a:buNone/>
            </a:pPr>
            <a:r>
              <a:rPr lang="en-US" sz="1450" b="1" dirty="0">
                <a:solidFill>
                  <a:srgbClr val="F2F6FC"/>
                </a:solidFill>
                <a:latin typeface="Calibri" pitchFamily="34" charset="0"/>
                <a:ea typeface="Calibri" pitchFamily="34" charset="-122"/>
                <a:cs typeface="Calibri" pitchFamily="34" charset="-120"/>
              </a:rPr>
              <a:t>Con tự học · I Can Read</a:t>
            </a:r>
            <a:endParaRPr lang="en-US" sz="1450" dirty="0"/>
          </a:p>
        </p:txBody>
      </p:sp>
      <p:sp>
        <p:nvSpPr>
          <p:cNvPr id="26" name="Shape 21"/>
          <p:cNvSpPr/>
          <p:nvPr/>
        </p:nvSpPr>
        <p:spPr>
          <a:xfrm>
            <a:off x="5001768" y="3986784"/>
            <a:ext cx="676656" cy="310896"/>
          </a:xfrm>
          <a:prstGeom prst="roundRect">
            <a:avLst>
              <a:gd name="adj" fmla="val 50000"/>
            </a:avLst>
          </a:prstGeom>
          <a:solidFill>
            <a:srgbClr val="0E3A40"/>
          </a:solidFill>
          <a:ln/>
        </p:spPr>
        <p:txBody>
          <a:bodyPr/>
          <a:lstStyle/>
          <a:p>
            <a:endParaRPr lang="en-US"/>
          </a:p>
        </p:txBody>
      </p:sp>
      <p:sp>
        <p:nvSpPr>
          <p:cNvPr id="27" name="Text 22"/>
          <p:cNvSpPr/>
          <p:nvPr/>
        </p:nvSpPr>
        <p:spPr>
          <a:xfrm>
            <a:off x="5001768" y="3986784"/>
            <a:ext cx="676656" cy="310896"/>
          </a:xfrm>
          <a:prstGeom prst="rect">
            <a:avLst/>
          </a:prstGeom>
          <a:noFill/>
          <a:ln/>
        </p:spPr>
        <p:txBody>
          <a:bodyPr wrap="square" lIns="0" tIns="0" rIns="0" bIns="0" rtlCol="0" anchor="ctr"/>
          <a:lstStyle/>
          <a:p>
            <a:pPr marL="0" indent="0" algn="ctr">
              <a:buNone/>
            </a:pPr>
            <a:r>
              <a:rPr lang="en-US" sz="950" b="1" kern="0" spc="100" dirty="0">
                <a:solidFill>
                  <a:srgbClr val="22D3EE"/>
                </a:solidFill>
                <a:latin typeface="Calibri" pitchFamily="34" charset="0"/>
                <a:ea typeface="Calibri" pitchFamily="34" charset="-122"/>
                <a:cs typeface="Calibri" pitchFamily="34" charset="-120"/>
              </a:rPr>
              <a:t>CON</a:t>
            </a:r>
            <a:endParaRPr lang="en-US" sz="950" dirty="0"/>
          </a:p>
        </p:txBody>
      </p:sp>
      <p:sp>
        <p:nvSpPr>
          <p:cNvPr id="28" name="Text 23"/>
          <p:cNvSpPr/>
          <p:nvPr/>
        </p:nvSpPr>
        <p:spPr>
          <a:xfrm>
            <a:off x="1463040" y="4315968"/>
            <a:ext cx="4251960" cy="566928"/>
          </a:xfrm>
          <a:prstGeom prst="rect">
            <a:avLst/>
          </a:prstGeom>
          <a:noFill/>
          <a:ln/>
        </p:spPr>
        <p:txBody>
          <a:bodyPr wrap="square" lIns="0" tIns="0" rIns="0" bIns="0" rtlCol="0" anchor="t"/>
          <a:lstStyle/>
          <a:p>
            <a:pPr marL="0" indent="0">
              <a:lnSpc>
                <a:spcPct val="100000"/>
              </a:lnSpc>
              <a:buNone/>
            </a:pPr>
            <a:r>
              <a:rPr lang="en-US" sz="1100" dirty="0">
                <a:solidFill>
                  <a:srgbClr val="93A2B8"/>
                </a:solidFill>
                <a:latin typeface="Calibri" pitchFamily="34" charset="0"/>
                <a:ea typeface="Calibri" pitchFamily="34" charset="-122"/>
                <a:cs typeface="Calibri" pitchFamily="34" charset="-120"/>
              </a:rPr>
              <a:t>Tiếng lòng của bé khát khao được tự học, tự đọc theo cách riêng đầy hứng khởi.</a:t>
            </a:r>
            <a:endParaRPr lang="en-US" sz="1100" dirty="0"/>
          </a:p>
        </p:txBody>
      </p:sp>
      <p:sp>
        <p:nvSpPr>
          <p:cNvPr id="29" name="Text 24"/>
          <p:cNvSpPr/>
          <p:nvPr/>
        </p:nvSpPr>
        <p:spPr>
          <a:xfrm>
            <a:off x="822960" y="4937760"/>
            <a:ext cx="4837176" cy="457200"/>
          </a:xfrm>
          <a:prstGeom prst="rect">
            <a:avLst/>
          </a:prstGeom>
          <a:noFill/>
          <a:ln/>
        </p:spPr>
        <p:txBody>
          <a:bodyPr wrap="square" lIns="0" tIns="0" rIns="0" bIns="0" rtlCol="0" anchor="ctr"/>
          <a:lstStyle/>
          <a:p>
            <a:pPr marL="0" indent="0">
              <a:buNone/>
            </a:pPr>
            <a:r>
              <a:rPr lang="en-US" sz="1130" b="1" dirty="0">
                <a:solidFill>
                  <a:srgbClr val="2DD4BF"/>
                </a:solidFill>
                <a:latin typeface="Calibri" pitchFamily="34" charset="0"/>
                <a:ea typeface="Calibri" pitchFamily="34" charset="-122"/>
                <a:cs typeface="Calibri" pitchFamily="34" charset="-120"/>
              </a:rPr>
              <a:t>Thông điệp:  </a:t>
            </a:r>
            <a:r>
              <a:rPr lang="en-US" sz="1130" i="1" dirty="0">
                <a:solidFill>
                  <a:srgbClr val="F2F6FC"/>
                </a:solidFill>
                <a:latin typeface="Calibri" pitchFamily="34" charset="0"/>
                <a:ea typeface="Calibri" pitchFamily="34" charset="-122"/>
                <a:cs typeface="Calibri" pitchFamily="34" charset="-120"/>
              </a:rPr>
              <a:t>Con có thể nói, con có thể đọc.</a:t>
            </a:r>
            <a:endParaRPr lang="en-US" sz="1130" dirty="0"/>
          </a:p>
        </p:txBody>
      </p:sp>
      <p:sp>
        <p:nvSpPr>
          <p:cNvPr id="30" name="Shape 25"/>
          <p:cNvSpPr/>
          <p:nvPr/>
        </p:nvSpPr>
        <p:spPr>
          <a:xfrm>
            <a:off x="6275527" y="3730752"/>
            <a:ext cx="5349240" cy="1755648"/>
          </a:xfrm>
          <a:prstGeom prst="roundRect">
            <a:avLst>
              <a:gd name="adj" fmla="val 4688"/>
            </a:avLst>
          </a:prstGeom>
          <a:solidFill>
            <a:srgbClr val="13203B"/>
          </a:solidFill>
          <a:ln w="12700">
            <a:solidFill>
              <a:srgbClr val="2C3E63"/>
            </a:solidFill>
            <a:prstDash val="solid"/>
          </a:ln>
          <a:effectLst>
            <a:outerShdw blurRad="114300" dist="50800" dir="5400000" algn="bl" rotWithShape="0">
              <a:srgbClr val="000000">
                <a:alpha val="30000"/>
              </a:srgbClr>
            </a:outerShdw>
          </a:effectLst>
        </p:spPr>
        <p:txBody>
          <a:bodyPr/>
          <a:lstStyle/>
          <a:p>
            <a:endParaRPr lang="en-US"/>
          </a:p>
        </p:txBody>
      </p:sp>
      <p:sp>
        <p:nvSpPr>
          <p:cNvPr id="31" name="Shape 26"/>
          <p:cNvSpPr/>
          <p:nvPr/>
        </p:nvSpPr>
        <p:spPr>
          <a:xfrm>
            <a:off x="6513271" y="3968496"/>
            <a:ext cx="548640" cy="548640"/>
          </a:xfrm>
          <a:prstGeom prst="roundRect">
            <a:avLst>
              <a:gd name="adj" fmla="val 26000"/>
            </a:avLst>
          </a:prstGeom>
          <a:solidFill>
            <a:srgbClr val="155E63"/>
          </a:solidFill>
          <a:ln/>
          <a:effectLst>
            <a:outerShdw blurRad="88900" dist="38100" dir="5400000" algn="bl" rotWithShape="0">
              <a:srgbClr val="000000">
                <a:alpha val="30000"/>
              </a:srgbClr>
            </a:outerShdw>
          </a:effectLst>
        </p:spPr>
        <p:txBody>
          <a:bodyPr/>
          <a:lstStyle/>
          <a:p>
            <a:endParaRPr lang="en-US"/>
          </a:p>
        </p:txBody>
      </p:sp>
      <p:pic>
        <p:nvPicPr>
          <p:cNvPr id="32" name="Image 3" descr="/tmp/build/assets/icons/FaShieldAlt_white.png"/>
          <p:cNvPicPr>
            <a:picLocks noChangeAspect="1"/>
          </p:cNvPicPr>
          <p:nvPr/>
        </p:nvPicPr>
        <p:blipFill>
          <a:blip r:embed="rId7"/>
          <a:stretch>
            <a:fillRect/>
          </a:stretch>
        </p:blipFill>
        <p:spPr>
          <a:xfrm>
            <a:off x="6655918" y="4111142"/>
            <a:ext cx="263347" cy="263347"/>
          </a:xfrm>
          <a:prstGeom prst="rect">
            <a:avLst/>
          </a:prstGeom>
        </p:spPr>
      </p:pic>
      <p:sp>
        <p:nvSpPr>
          <p:cNvPr id="33" name="Text 27"/>
          <p:cNvSpPr/>
          <p:nvPr/>
        </p:nvSpPr>
        <p:spPr>
          <a:xfrm>
            <a:off x="7171639" y="3950208"/>
            <a:ext cx="3520440" cy="347472"/>
          </a:xfrm>
          <a:prstGeom prst="rect">
            <a:avLst/>
          </a:prstGeom>
          <a:noFill/>
          <a:ln/>
        </p:spPr>
        <p:txBody>
          <a:bodyPr wrap="square" lIns="0" tIns="0" rIns="0" bIns="0" rtlCol="0" anchor="ctr"/>
          <a:lstStyle/>
          <a:p>
            <a:pPr marL="0" indent="0">
              <a:buNone/>
            </a:pPr>
            <a:r>
              <a:rPr lang="en-US" sz="1450" b="1" dirty="0">
                <a:solidFill>
                  <a:srgbClr val="F2F6FC"/>
                </a:solidFill>
                <a:latin typeface="Calibri" pitchFamily="34" charset="0"/>
                <a:ea typeface="Calibri" pitchFamily="34" charset="-122"/>
                <a:cs typeface="Calibri" pitchFamily="34" charset="-120"/>
              </a:rPr>
              <a:t>Con không muốn bị so sánh</a:t>
            </a:r>
            <a:endParaRPr lang="en-US" sz="1450" dirty="0"/>
          </a:p>
        </p:txBody>
      </p:sp>
      <p:sp>
        <p:nvSpPr>
          <p:cNvPr id="34" name="Shape 28"/>
          <p:cNvSpPr/>
          <p:nvPr/>
        </p:nvSpPr>
        <p:spPr>
          <a:xfrm>
            <a:off x="10710367" y="3986784"/>
            <a:ext cx="676656" cy="310896"/>
          </a:xfrm>
          <a:prstGeom prst="roundRect">
            <a:avLst>
              <a:gd name="adj" fmla="val 50000"/>
            </a:avLst>
          </a:prstGeom>
          <a:solidFill>
            <a:srgbClr val="0E3A40"/>
          </a:solidFill>
          <a:ln/>
        </p:spPr>
        <p:txBody>
          <a:bodyPr/>
          <a:lstStyle/>
          <a:p>
            <a:endParaRPr lang="en-US"/>
          </a:p>
        </p:txBody>
      </p:sp>
      <p:sp>
        <p:nvSpPr>
          <p:cNvPr id="35" name="Text 29"/>
          <p:cNvSpPr/>
          <p:nvPr/>
        </p:nvSpPr>
        <p:spPr>
          <a:xfrm>
            <a:off x="10710367" y="3986784"/>
            <a:ext cx="676656" cy="310896"/>
          </a:xfrm>
          <a:prstGeom prst="rect">
            <a:avLst/>
          </a:prstGeom>
          <a:noFill/>
          <a:ln/>
        </p:spPr>
        <p:txBody>
          <a:bodyPr wrap="square" lIns="0" tIns="0" rIns="0" bIns="0" rtlCol="0" anchor="ctr"/>
          <a:lstStyle/>
          <a:p>
            <a:pPr marL="0" indent="0" algn="ctr">
              <a:buNone/>
            </a:pPr>
            <a:r>
              <a:rPr lang="en-US" sz="950" b="1" kern="0" spc="100" dirty="0">
                <a:solidFill>
                  <a:srgbClr val="22D3EE"/>
                </a:solidFill>
                <a:latin typeface="Calibri" pitchFamily="34" charset="0"/>
                <a:ea typeface="Calibri" pitchFamily="34" charset="-122"/>
                <a:cs typeface="Calibri" pitchFamily="34" charset="-120"/>
              </a:rPr>
              <a:t>CON</a:t>
            </a:r>
            <a:endParaRPr lang="en-US" sz="950" dirty="0"/>
          </a:p>
        </p:txBody>
      </p:sp>
      <p:sp>
        <p:nvSpPr>
          <p:cNvPr id="36" name="Text 30"/>
          <p:cNvSpPr/>
          <p:nvPr/>
        </p:nvSpPr>
        <p:spPr>
          <a:xfrm>
            <a:off x="7171639" y="4315968"/>
            <a:ext cx="4251960" cy="566928"/>
          </a:xfrm>
          <a:prstGeom prst="rect">
            <a:avLst/>
          </a:prstGeom>
          <a:noFill/>
          <a:ln/>
        </p:spPr>
        <p:txBody>
          <a:bodyPr wrap="square" lIns="0" tIns="0" rIns="0" bIns="0" rtlCol="0" anchor="t"/>
          <a:lstStyle/>
          <a:p>
            <a:pPr marL="0" indent="0">
              <a:lnSpc>
                <a:spcPct val="100000"/>
              </a:lnSpc>
              <a:buNone/>
            </a:pPr>
            <a:r>
              <a:rPr lang="en-US" sz="1100" dirty="0">
                <a:solidFill>
                  <a:srgbClr val="93A2B8"/>
                </a:solidFill>
                <a:latin typeface="Calibri" pitchFamily="34" charset="0"/>
                <a:ea typeface="Calibri" pitchFamily="34" charset="-122"/>
                <a:cs typeface="Calibri" pitchFamily="34" charset="-120"/>
              </a:rPr>
              <a:t>Phản đối việc nhồi nhét, so sánh con với “con nhà người ta”.</a:t>
            </a:r>
            <a:endParaRPr lang="en-US" sz="1100" dirty="0"/>
          </a:p>
        </p:txBody>
      </p:sp>
      <p:sp>
        <p:nvSpPr>
          <p:cNvPr id="37" name="Text 31"/>
          <p:cNvSpPr/>
          <p:nvPr/>
        </p:nvSpPr>
        <p:spPr>
          <a:xfrm>
            <a:off x="6531559" y="4937760"/>
            <a:ext cx="4837176" cy="457200"/>
          </a:xfrm>
          <a:prstGeom prst="rect">
            <a:avLst/>
          </a:prstGeom>
          <a:noFill/>
          <a:ln/>
        </p:spPr>
        <p:txBody>
          <a:bodyPr wrap="square" lIns="0" tIns="0" rIns="0" bIns="0" rtlCol="0" anchor="ctr"/>
          <a:lstStyle/>
          <a:p>
            <a:pPr marL="0" indent="0">
              <a:buNone/>
            </a:pPr>
            <a:r>
              <a:rPr lang="en-US" sz="1130" b="1" dirty="0">
                <a:solidFill>
                  <a:srgbClr val="2DD4BF"/>
                </a:solidFill>
                <a:latin typeface="Calibri" pitchFamily="34" charset="0"/>
                <a:ea typeface="Calibri" pitchFamily="34" charset="-122"/>
                <a:cs typeface="Calibri" pitchFamily="34" charset="-120"/>
              </a:rPr>
              <a:t>Thông điệp:  </a:t>
            </a:r>
            <a:r>
              <a:rPr lang="en-US" sz="1130" i="1" dirty="0">
                <a:solidFill>
                  <a:srgbClr val="F2F6FC"/>
                </a:solidFill>
                <a:latin typeface="Calibri" pitchFamily="34" charset="0"/>
                <a:ea typeface="Calibri" pitchFamily="34" charset="-122"/>
                <a:cs typeface="Calibri" pitchFamily="34" charset="-120"/>
              </a:rPr>
              <a:t>Con đọc theo cách của con — đừng so sánh con với ai.</a:t>
            </a:r>
            <a:endParaRPr lang="en-US" sz="1130" dirty="0"/>
          </a:p>
        </p:txBody>
      </p:sp>
      <p:sp>
        <p:nvSpPr>
          <p:cNvPr id="38" name="Text 32"/>
          <p:cNvSpPr/>
          <p:nvPr/>
        </p:nvSpPr>
        <p:spPr>
          <a:xfrm>
            <a:off x="566928" y="6473952"/>
            <a:ext cx="5486400" cy="274320"/>
          </a:xfrm>
          <a:prstGeom prst="rect">
            <a:avLst/>
          </a:prstGeom>
          <a:noFill/>
          <a:ln/>
        </p:spPr>
        <p:txBody>
          <a:bodyPr wrap="square" lIns="0" tIns="0" rIns="0" bIns="0" rtlCol="0" anchor="ctr"/>
          <a:lstStyle/>
          <a:p>
            <a:pPr marL="0" indent="0" algn="l">
              <a:buNone/>
            </a:pPr>
            <a:r>
              <a:rPr lang="en-US" sz="850" kern="0" spc="200" dirty="0">
                <a:solidFill>
                  <a:srgbClr val="6F7E96"/>
                </a:solidFill>
                <a:latin typeface="Calibri" pitchFamily="34" charset="0"/>
                <a:ea typeface="Calibri" pitchFamily="34" charset="-122"/>
                <a:cs typeface="Calibri" pitchFamily="34" charset="-120"/>
              </a:rPr>
              <a:t>CASE STUDY · I CAN READ</a:t>
            </a:r>
            <a:endParaRPr lang="en-US" sz="850" dirty="0"/>
          </a:p>
        </p:txBody>
      </p:sp>
      <p:sp>
        <p:nvSpPr>
          <p:cNvPr id="39" name="Text 33"/>
          <p:cNvSpPr/>
          <p:nvPr/>
        </p:nvSpPr>
        <p:spPr>
          <a:xfrm>
            <a:off x="9795967" y="6473952"/>
            <a:ext cx="1828800" cy="274320"/>
          </a:xfrm>
          <a:prstGeom prst="rect">
            <a:avLst/>
          </a:prstGeom>
          <a:noFill/>
          <a:ln/>
        </p:spPr>
        <p:txBody>
          <a:bodyPr wrap="square" lIns="0" tIns="0" rIns="0" bIns="0" rtlCol="0" anchor="ctr"/>
          <a:lstStyle/>
          <a:p>
            <a:pPr marL="0" indent="0" algn="r">
              <a:buNone/>
            </a:pPr>
            <a:r>
              <a:rPr lang="en-US" sz="850" dirty="0">
                <a:solidFill>
                  <a:srgbClr val="6F7E96"/>
                </a:solidFill>
                <a:latin typeface="Calibri" pitchFamily="34" charset="0"/>
                <a:ea typeface="Calibri" pitchFamily="34" charset="-122"/>
                <a:cs typeface="Calibri" pitchFamily="34" charset="-120"/>
              </a:rPr>
              <a:t>09 / 22</a:t>
            </a:r>
            <a:endParaRPr lang="en-US" sz="850" dirty="0"/>
          </a:p>
        </p:txBody>
      </p:sp>
      <p:sp>
        <p:nvSpPr>
          <p:cNvPr id="41" name="TextBox 40">
            <a:extLst>
              <a:ext uri="{FF2B5EF4-FFF2-40B4-BE49-F238E27FC236}">
                <a16:creationId xmlns:a16="http://schemas.microsoft.com/office/drawing/2014/main" id="{88A91733-0E25-0D68-E6A6-B2D362C5C499}"/>
              </a:ext>
            </a:extLst>
          </p:cNvPr>
          <p:cNvSpPr txBox="1"/>
          <p:nvPr/>
        </p:nvSpPr>
        <p:spPr>
          <a:xfrm>
            <a:off x="1077077" y="5830300"/>
            <a:ext cx="6094562" cy="369332"/>
          </a:xfrm>
          <a:prstGeom prst="rect">
            <a:avLst/>
          </a:prstGeom>
          <a:noFill/>
        </p:spPr>
        <p:txBody>
          <a:bodyPr wrap="square">
            <a:spAutoFit/>
          </a:bodyPr>
          <a:lstStyle/>
          <a:p>
            <a:r>
              <a:rPr lang="en-US" sz="1800" i="1" dirty="0">
                <a:solidFill>
                  <a:srgbClr val="F2F6FC"/>
                </a:solidFill>
                <a:latin typeface="Calibri" pitchFamily="34" charset="0"/>
                <a:ea typeface="Calibri" pitchFamily="34" charset="-122"/>
                <a:cs typeface="Calibri" pitchFamily="34" charset="-120"/>
              </a:rPr>
              <a:t>=&gt; </a:t>
            </a:r>
            <a:r>
              <a:rPr lang="en-US" sz="1800" i="1" dirty="0" err="1">
                <a:solidFill>
                  <a:srgbClr val="F2F6FC"/>
                </a:solidFill>
                <a:latin typeface="Calibri" pitchFamily="34" charset="0"/>
                <a:ea typeface="Calibri" pitchFamily="34" charset="-122"/>
                <a:cs typeface="Calibri" pitchFamily="34" charset="-120"/>
              </a:rPr>
              <a:t>Phần</a:t>
            </a:r>
            <a:r>
              <a:rPr lang="en-US" sz="1800" i="1" dirty="0">
                <a:solidFill>
                  <a:srgbClr val="F2F6FC"/>
                </a:solidFill>
                <a:latin typeface="Calibri" pitchFamily="34" charset="0"/>
                <a:ea typeface="Calibri" pitchFamily="34" charset="-122"/>
                <a:cs typeface="Calibri" pitchFamily="34" charset="-120"/>
              </a:rPr>
              <a:t> </a:t>
            </a:r>
            <a:r>
              <a:rPr lang="en-US" sz="1800" i="1" dirty="0" err="1">
                <a:solidFill>
                  <a:srgbClr val="F2F6FC"/>
                </a:solidFill>
                <a:latin typeface="Calibri" pitchFamily="34" charset="0"/>
                <a:ea typeface="Calibri" pitchFamily="34" charset="-122"/>
                <a:cs typeface="Calibri" pitchFamily="34" charset="-120"/>
              </a:rPr>
              <a:t>này</a:t>
            </a:r>
            <a:r>
              <a:rPr lang="en-US" sz="1800" i="1" dirty="0">
                <a:solidFill>
                  <a:srgbClr val="F2F6FC"/>
                </a:solidFill>
                <a:latin typeface="Calibri" pitchFamily="34" charset="0"/>
                <a:ea typeface="Calibri" pitchFamily="34" charset="-122"/>
                <a:cs typeface="Calibri" pitchFamily="34" charset="-120"/>
              </a:rPr>
              <a:t> do AI </a:t>
            </a:r>
            <a:r>
              <a:rPr lang="en-US" sz="1800" i="1" dirty="0" err="1">
                <a:solidFill>
                  <a:srgbClr val="F2F6FC"/>
                </a:solidFill>
                <a:latin typeface="Calibri" pitchFamily="34" charset="0"/>
                <a:ea typeface="Calibri" pitchFamily="34" charset="-122"/>
                <a:cs typeface="Calibri" pitchFamily="34" charset="-120"/>
              </a:rPr>
              <a:t>quyết</a:t>
            </a:r>
            <a:r>
              <a:rPr lang="en-US" sz="1800" i="1" dirty="0">
                <a:solidFill>
                  <a:srgbClr val="F2F6FC"/>
                </a:solidFill>
                <a:latin typeface="Calibri" pitchFamily="34" charset="0"/>
                <a:ea typeface="Calibri" pitchFamily="34" charset="-122"/>
                <a:cs typeface="Calibri" pitchFamily="34" charset="-120"/>
              </a:rPr>
              <a:t> </a:t>
            </a:r>
            <a:r>
              <a:rPr lang="en-US" sz="1800" i="1" dirty="0" err="1">
                <a:solidFill>
                  <a:srgbClr val="F2F6FC"/>
                </a:solidFill>
                <a:latin typeface="Calibri" pitchFamily="34" charset="0"/>
                <a:ea typeface="Calibri" pitchFamily="34" charset="-122"/>
                <a:cs typeface="Calibri" pitchFamily="34" charset="-120"/>
              </a:rPr>
              <a:t>định</a:t>
            </a:r>
            <a:r>
              <a:rPr lang="en-US" sz="1800" i="1" dirty="0">
                <a:solidFill>
                  <a:srgbClr val="F2F6FC"/>
                </a:solidFill>
                <a:latin typeface="Calibri" pitchFamily="34" charset="0"/>
                <a:ea typeface="Calibri" pitchFamily="34" charset="-122"/>
                <a:cs typeface="Calibri" pitchFamily="34" charset="-120"/>
              </a:rPr>
              <a:t> </a:t>
            </a:r>
            <a:r>
              <a:rPr lang="en-US" sz="1800" i="1" dirty="0" err="1">
                <a:solidFill>
                  <a:srgbClr val="F2F6FC"/>
                </a:solidFill>
                <a:latin typeface="Calibri" pitchFamily="34" charset="0"/>
                <a:ea typeface="Calibri" pitchFamily="34" charset="-122"/>
                <a:cs typeface="Calibri" pitchFamily="34" charset="-120"/>
              </a:rPr>
              <a:t>vì</a:t>
            </a:r>
            <a:r>
              <a:rPr lang="en-US" sz="1800" i="1" dirty="0">
                <a:solidFill>
                  <a:srgbClr val="F2F6FC"/>
                </a:solidFill>
                <a:latin typeface="Calibri" pitchFamily="34" charset="0"/>
                <a:ea typeface="Calibri" pitchFamily="34" charset="-122"/>
                <a:cs typeface="Calibri" pitchFamily="34" charset="-120"/>
              </a:rPr>
              <a:t> </a:t>
            </a:r>
            <a:r>
              <a:rPr lang="en-US" sz="1800" i="1" dirty="0" err="1">
                <a:solidFill>
                  <a:srgbClr val="F2F6FC"/>
                </a:solidFill>
                <a:latin typeface="Calibri" pitchFamily="34" charset="0"/>
                <a:ea typeface="Calibri" pitchFamily="34" charset="-122"/>
                <a:cs typeface="Calibri" pitchFamily="34" charset="-120"/>
              </a:rPr>
              <a:t>vẫn</a:t>
            </a:r>
            <a:r>
              <a:rPr lang="en-US" sz="1800" i="1" dirty="0">
                <a:solidFill>
                  <a:srgbClr val="F2F6FC"/>
                </a:solidFill>
                <a:latin typeface="Calibri" pitchFamily="34" charset="0"/>
                <a:ea typeface="Calibri" pitchFamily="34" charset="-122"/>
                <a:cs typeface="Calibri" pitchFamily="34" charset="-120"/>
              </a:rPr>
              <a:t> </a:t>
            </a:r>
            <a:r>
              <a:rPr lang="en-US" sz="1800" i="1" dirty="0" err="1">
                <a:solidFill>
                  <a:srgbClr val="F2F6FC"/>
                </a:solidFill>
                <a:latin typeface="Calibri" pitchFamily="34" charset="0"/>
                <a:ea typeface="Calibri" pitchFamily="34" charset="-122"/>
                <a:cs typeface="Calibri" pitchFamily="34" charset="-120"/>
              </a:rPr>
              <a:t>phải</a:t>
            </a:r>
            <a:r>
              <a:rPr lang="en-US" sz="1800" i="1" dirty="0">
                <a:solidFill>
                  <a:srgbClr val="F2F6FC"/>
                </a:solidFill>
                <a:latin typeface="Calibri" pitchFamily="34" charset="0"/>
                <a:ea typeface="Calibri" pitchFamily="34" charset="-122"/>
                <a:cs typeface="Calibri" pitchFamily="34" charset="-120"/>
              </a:rPr>
              <a:t> </a:t>
            </a:r>
            <a:r>
              <a:rPr lang="en-US" sz="1800" i="1" dirty="0" err="1">
                <a:solidFill>
                  <a:srgbClr val="F2F6FC"/>
                </a:solidFill>
                <a:latin typeface="Calibri" pitchFamily="34" charset="0"/>
                <a:ea typeface="Calibri" pitchFamily="34" charset="-122"/>
                <a:cs typeface="Calibri" pitchFamily="34" charset="-120"/>
              </a:rPr>
              <a:t>dựa</a:t>
            </a:r>
            <a:r>
              <a:rPr lang="en-US" sz="1800" i="1" dirty="0">
                <a:solidFill>
                  <a:srgbClr val="F2F6FC"/>
                </a:solidFill>
                <a:latin typeface="Calibri" pitchFamily="34" charset="0"/>
                <a:ea typeface="Calibri" pitchFamily="34" charset="-122"/>
                <a:cs typeface="Calibri" pitchFamily="34" charset="-120"/>
              </a:rPr>
              <a:t> </a:t>
            </a:r>
            <a:r>
              <a:rPr lang="en-US" sz="1800" i="1" dirty="0" err="1">
                <a:solidFill>
                  <a:srgbClr val="F2F6FC"/>
                </a:solidFill>
                <a:latin typeface="Calibri" pitchFamily="34" charset="0"/>
                <a:ea typeface="Calibri" pitchFamily="34" charset="-122"/>
                <a:cs typeface="Calibri" pitchFamily="34" charset="-120"/>
              </a:rPr>
              <a:t>vào</a:t>
            </a:r>
            <a:r>
              <a:rPr lang="en-US" sz="1800" i="1" dirty="0">
                <a:solidFill>
                  <a:srgbClr val="F2F6FC"/>
                </a:solidFill>
                <a:latin typeface="Calibri" pitchFamily="34" charset="0"/>
                <a:ea typeface="Calibri" pitchFamily="34" charset="-122"/>
                <a:cs typeface="Calibri" pitchFamily="34" charset="-120"/>
              </a:rPr>
              <a:t> </a:t>
            </a:r>
            <a:r>
              <a:rPr lang="en-US" sz="1800" i="1" dirty="0" err="1">
                <a:solidFill>
                  <a:srgbClr val="F2F6FC"/>
                </a:solidFill>
                <a:latin typeface="Calibri" pitchFamily="34" charset="0"/>
                <a:ea typeface="Calibri" pitchFamily="34" charset="-122"/>
                <a:cs typeface="Calibri" pitchFamily="34" charset="-120"/>
              </a:rPr>
              <a:t>số</a:t>
            </a:r>
            <a:r>
              <a:rPr lang="en-US" sz="1800" i="1" dirty="0">
                <a:solidFill>
                  <a:srgbClr val="F2F6FC"/>
                </a:solidFill>
                <a:latin typeface="Calibri" pitchFamily="34" charset="0"/>
                <a:ea typeface="Calibri" pitchFamily="34" charset="-122"/>
                <a:cs typeface="Calibri" pitchFamily="34" charset="-120"/>
              </a:rPr>
              <a:t> </a:t>
            </a:r>
            <a:r>
              <a:rPr lang="en-US" sz="1800" i="1" dirty="0" err="1">
                <a:solidFill>
                  <a:srgbClr val="F2F6FC"/>
                </a:solidFill>
                <a:latin typeface="Calibri" pitchFamily="34" charset="0"/>
                <a:ea typeface="Calibri" pitchFamily="34" charset="-122"/>
                <a:cs typeface="Calibri" pitchFamily="34" charset="-120"/>
              </a:rPr>
              <a:t>liệu</a:t>
            </a:r>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9</TotalTime>
  <Words>2514</Words>
  <Application>Microsoft Office PowerPoint</Application>
  <PresentationFormat>Widescreen</PresentationFormat>
  <Paragraphs>301</Paragraphs>
  <Slides>22</Slides>
  <Notes>22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22</vt:i4>
      </vt:variant>
    </vt:vector>
  </HeadingPairs>
  <TitlesOfParts>
    <vt:vector size="25"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Case Study: I CAN READ</dc:title>
  <dc:subject>PptxGenJS Presentation</dc:subject>
  <dc:creator>I CAN READ Case Study</dc:creator>
  <cp:lastModifiedBy>Võ Nguyên Thành</cp:lastModifiedBy>
  <cp:revision>2</cp:revision>
  <dcterms:created xsi:type="dcterms:W3CDTF">2026-06-15T02:47:57Z</dcterms:created>
  <dcterms:modified xsi:type="dcterms:W3CDTF">2026-06-15T03:02:01Z</dcterms:modified>
</cp:coreProperties>
</file>